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imsum Bold" panose="020B0604020202020204" charset="-34"/>
      <p:regular r:id="rId17"/>
    </p:embeddedFont>
    <p:embeddedFont>
      <p:font typeface="Dimsum Semi-Bold" panose="020B0604020202020204" charset="-34"/>
      <p:regular r:id="rId18"/>
    </p:embeddedFont>
    <p:embeddedFont>
      <p:font typeface="Poppins" panose="00000500000000000000" pitchFamily="2" charset="0"/>
      <p:regular r:id="rId19"/>
      <p:bold r:id="rId20"/>
      <p:italic r:id="rId21"/>
      <p:boldItalic r:id="rId22"/>
    </p:embeddedFont>
    <p:embeddedFont>
      <p:font typeface="Poppins Semi-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536" y="4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a:off x="6877997" y="371040"/>
            <a:ext cx="4532006" cy="4114800"/>
          </a:xfrm>
          <a:custGeom>
            <a:avLst/>
            <a:gdLst/>
            <a:ahLst/>
            <a:cxnLst/>
            <a:rect l="l" t="t" r="r" b="b"/>
            <a:pathLst>
              <a:path w="4532006" h="4114800">
                <a:moveTo>
                  <a:pt x="0" y="0"/>
                </a:moveTo>
                <a:lnTo>
                  <a:pt x="4532006" y="0"/>
                </a:lnTo>
                <a:lnTo>
                  <a:pt x="453200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2825689" y="0"/>
            <a:ext cx="12636622" cy="8229600"/>
          </a:xfrm>
          <a:custGeom>
            <a:avLst/>
            <a:gdLst/>
            <a:ahLst/>
            <a:cxnLst/>
            <a:rect l="l" t="t" r="r" b="b"/>
            <a:pathLst>
              <a:path w="12636622" h="8229600">
                <a:moveTo>
                  <a:pt x="0" y="0"/>
                </a:moveTo>
                <a:lnTo>
                  <a:pt x="12636622" y="0"/>
                </a:lnTo>
                <a:lnTo>
                  <a:pt x="12636622" y="8229600"/>
                </a:lnTo>
                <a:lnTo>
                  <a:pt x="0" y="8229600"/>
                </a:lnTo>
                <a:lnTo>
                  <a:pt x="0" y="0"/>
                </a:lnTo>
                <a:close/>
              </a:path>
            </a:pathLst>
          </a:custGeom>
          <a:blipFill>
            <a:blip r:embed="rId4"/>
            <a:stretch>
              <a:fillRect/>
            </a:stretch>
          </a:blipFill>
        </p:spPr>
        <p:txBody>
          <a:bodyPr/>
          <a:lstStyle/>
          <a:p>
            <a:endParaRPr lang="en-ID"/>
          </a:p>
        </p:txBody>
      </p:sp>
      <p:sp>
        <p:nvSpPr>
          <p:cNvPr id="4" name="TextBox 4"/>
          <p:cNvSpPr txBox="1"/>
          <p:nvPr/>
        </p:nvSpPr>
        <p:spPr>
          <a:xfrm>
            <a:off x="4526432" y="3084526"/>
            <a:ext cx="9235135" cy="4379551"/>
          </a:xfrm>
          <a:prstGeom prst="rect">
            <a:avLst/>
          </a:prstGeom>
        </p:spPr>
        <p:txBody>
          <a:bodyPr lIns="0" tIns="0" rIns="0" bIns="0" rtlCol="0" anchor="t">
            <a:spAutoFit/>
          </a:bodyPr>
          <a:lstStyle/>
          <a:p>
            <a:pPr algn="ctr">
              <a:lnSpc>
                <a:spcPts val="10607"/>
              </a:lnSpc>
            </a:pPr>
            <a:r>
              <a:rPr lang="en-US" sz="7576">
                <a:solidFill>
                  <a:srgbClr val="000000"/>
                </a:solidFill>
                <a:latin typeface="Dimsum Semi-Bold"/>
              </a:rPr>
              <a:t>TANGGAPAN TERHADAP KASUS DI RUANG KELAS</a:t>
            </a:r>
          </a:p>
        </p:txBody>
      </p:sp>
      <p:sp>
        <p:nvSpPr>
          <p:cNvPr id="5" name="Freeform 5"/>
          <p:cNvSpPr/>
          <p:nvPr/>
        </p:nvSpPr>
        <p:spPr>
          <a:xfrm>
            <a:off x="-2025265" y="8506829"/>
            <a:ext cx="3657600" cy="751471"/>
          </a:xfrm>
          <a:custGeom>
            <a:avLst/>
            <a:gdLst/>
            <a:ahLst/>
            <a:cxnLst/>
            <a:rect l="l" t="t" r="r" b="b"/>
            <a:pathLst>
              <a:path w="3657600" h="751471">
                <a:moveTo>
                  <a:pt x="0" y="0"/>
                </a:moveTo>
                <a:lnTo>
                  <a:pt x="3657600" y="0"/>
                </a:lnTo>
                <a:lnTo>
                  <a:pt x="3657600" y="751471"/>
                </a:lnTo>
                <a:lnTo>
                  <a:pt x="0" y="751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6" name="Freeform 6"/>
          <p:cNvSpPr/>
          <p:nvPr/>
        </p:nvSpPr>
        <p:spPr>
          <a:xfrm flipH="1">
            <a:off x="16670371" y="8506829"/>
            <a:ext cx="3657600" cy="751471"/>
          </a:xfrm>
          <a:custGeom>
            <a:avLst/>
            <a:gdLst/>
            <a:ahLst/>
            <a:cxnLst/>
            <a:rect l="l" t="t" r="r" b="b"/>
            <a:pathLst>
              <a:path w="3657600" h="751471">
                <a:moveTo>
                  <a:pt x="3657600" y="0"/>
                </a:moveTo>
                <a:lnTo>
                  <a:pt x="0" y="0"/>
                </a:lnTo>
                <a:lnTo>
                  <a:pt x="0" y="751471"/>
                </a:lnTo>
                <a:lnTo>
                  <a:pt x="3657600" y="751471"/>
                </a:lnTo>
                <a:lnTo>
                  <a:pt x="36576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7" name="Freeform 7"/>
          <p:cNvSpPr/>
          <p:nvPr/>
        </p:nvSpPr>
        <p:spPr>
          <a:xfrm flipH="1">
            <a:off x="7322553" y="8506829"/>
            <a:ext cx="3657600" cy="751471"/>
          </a:xfrm>
          <a:custGeom>
            <a:avLst/>
            <a:gdLst/>
            <a:ahLst/>
            <a:cxnLst/>
            <a:rect l="l" t="t" r="r" b="b"/>
            <a:pathLst>
              <a:path w="3657600" h="751471">
                <a:moveTo>
                  <a:pt x="3657600" y="0"/>
                </a:moveTo>
                <a:lnTo>
                  <a:pt x="0" y="0"/>
                </a:lnTo>
                <a:lnTo>
                  <a:pt x="0" y="751471"/>
                </a:lnTo>
                <a:lnTo>
                  <a:pt x="3657600" y="751471"/>
                </a:lnTo>
                <a:lnTo>
                  <a:pt x="36576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8" name="Freeform 8"/>
          <p:cNvSpPr/>
          <p:nvPr/>
        </p:nvSpPr>
        <p:spPr>
          <a:xfrm>
            <a:off x="3693528" y="8506829"/>
            <a:ext cx="3657600" cy="751471"/>
          </a:xfrm>
          <a:custGeom>
            <a:avLst/>
            <a:gdLst/>
            <a:ahLst/>
            <a:cxnLst/>
            <a:rect l="l" t="t" r="r" b="b"/>
            <a:pathLst>
              <a:path w="3657600" h="751471">
                <a:moveTo>
                  <a:pt x="0" y="0"/>
                </a:moveTo>
                <a:lnTo>
                  <a:pt x="3657600" y="0"/>
                </a:lnTo>
                <a:lnTo>
                  <a:pt x="3657600" y="751471"/>
                </a:lnTo>
                <a:lnTo>
                  <a:pt x="0" y="7514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9" name="Freeform 9"/>
          <p:cNvSpPr/>
          <p:nvPr/>
        </p:nvSpPr>
        <p:spPr>
          <a:xfrm flipH="1" flipV="1">
            <a:off x="10932528" y="8506829"/>
            <a:ext cx="3657600" cy="751471"/>
          </a:xfrm>
          <a:custGeom>
            <a:avLst/>
            <a:gdLst/>
            <a:ahLst/>
            <a:cxnLst/>
            <a:rect l="l" t="t" r="r" b="b"/>
            <a:pathLst>
              <a:path w="3657600" h="751471">
                <a:moveTo>
                  <a:pt x="3657600" y="751471"/>
                </a:moveTo>
                <a:lnTo>
                  <a:pt x="0" y="751471"/>
                </a:lnTo>
                <a:lnTo>
                  <a:pt x="0" y="0"/>
                </a:lnTo>
                <a:lnTo>
                  <a:pt x="3657600" y="0"/>
                </a:lnTo>
                <a:lnTo>
                  <a:pt x="3657600" y="751471"/>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10" name="Freeform 10"/>
          <p:cNvSpPr/>
          <p:nvPr/>
        </p:nvSpPr>
        <p:spPr>
          <a:xfrm>
            <a:off x="6877997" y="7247458"/>
            <a:ext cx="8444737" cy="2962755"/>
          </a:xfrm>
          <a:custGeom>
            <a:avLst/>
            <a:gdLst/>
            <a:ahLst/>
            <a:cxnLst/>
            <a:rect l="l" t="t" r="r" b="b"/>
            <a:pathLst>
              <a:path w="8444737" h="2962755">
                <a:moveTo>
                  <a:pt x="0" y="0"/>
                </a:moveTo>
                <a:lnTo>
                  <a:pt x="8444737" y="0"/>
                </a:lnTo>
                <a:lnTo>
                  <a:pt x="8444737" y="2962755"/>
                </a:lnTo>
                <a:lnTo>
                  <a:pt x="0" y="2962755"/>
                </a:lnTo>
                <a:lnTo>
                  <a:pt x="0" y="0"/>
                </a:lnTo>
                <a:close/>
              </a:path>
            </a:pathLst>
          </a:custGeom>
          <a:blipFill>
            <a:blip r:embed="rId4"/>
            <a:stretch>
              <a:fillRect t="-17641" b="-67984"/>
            </a:stretch>
          </a:blipFill>
        </p:spPr>
        <p:txBody>
          <a:bodyPr/>
          <a:lstStyle/>
          <a:p>
            <a:endParaRPr lang="en-ID"/>
          </a:p>
        </p:txBody>
      </p:sp>
      <p:sp>
        <p:nvSpPr>
          <p:cNvPr id="11" name="TextBox 11"/>
          <p:cNvSpPr txBox="1"/>
          <p:nvPr/>
        </p:nvSpPr>
        <p:spPr>
          <a:xfrm>
            <a:off x="8277790" y="8860178"/>
            <a:ext cx="5645150" cy="605743"/>
          </a:xfrm>
          <a:prstGeom prst="rect">
            <a:avLst/>
          </a:prstGeom>
        </p:spPr>
        <p:txBody>
          <a:bodyPr lIns="0" tIns="0" rIns="0" bIns="0" rtlCol="0" anchor="t">
            <a:spAutoFit/>
          </a:bodyPr>
          <a:lstStyle/>
          <a:p>
            <a:pPr algn="ctr">
              <a:lnSpc>
                <a:spcPts val="3887"/>
              </a:lnSpc>
              <a:spcBef>
                <a:spcPct val="0"/>
              </a:spcBef>
            </a:pPr>
            <a:r>
              <a:rPr lang="en-US" sz="2776">
                <a:solidFill>
                  <a:srgbClr val="000000"/>
                </a:solidFill>
                <a:latin typeface="Dimsum Semi-Bold"/>
              </a:rPr>
              <a:t>Juniargo Ponco Risma Wirandi</a:t>
            </a:r>
          </a:p>
        </p:txBody>
      </p:sp>
      <p:sp>
        <p:nvSpPr>
          <p:cNvPr id="12" name="TextBox 12"/>
          <p:cNvSpPr txBox="1"/>
          <p:nvPr/>
        </p:nvSpPr>
        <p:spPr>
          <a:xfrm>
            <a:off x="9749700" y="9246847"/>
            <a:ext cx="2701330" cy="667338"/>
          </a:xfrm>
          <a:prstGeom prst="rect">
            <a:avLst/>
          </a:prstGeom>
        </p:spPr>
        <p:txBody>
          <a:bodyPr lIns="0" tIns="0" rIns="0" bIns="0" rtlCol="0" anchor="t">
            <a:spAutoFit/>
          </a:bodyPr>
          <a:lstStyle/>
          <a:p>
            <a:pPr algn="ctr">
              <a:lnSpc>
                <a:spcPts val="4167"/>
              </a:lnSpc>
              <a:spcBef>
                <a:spcPct val="0"/>
              </a:spcBef>
            </a:pPr>
            <a:r>
              <a:rPr lang="en-US" sz="2976">
                <a:solidFill>
                  <a:srgbClr val="000000"/>
                </a:solidFill>
                <a:latin typeface="Dimsum Semi-Bold"/>
              </a:rPr>
              <a:t>233153711838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04462"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6" name="Group 6"/>
          <p:cNvGrpSpPr/>
          <p:nvPr/>
        </p:nvGrpSpPr>
        <p:grpSpPr>
          <a:xfrm>
            <a:off x="1363522" y="3254885"/>
            <a:ext cx="9274601" cy="5109815"/>
            <a:chOff x="-20467" y="0"/>
            <a:chExt cx="2442693" cy="1389277"/>
          </a:xfrm>
        </p:grpSpPr>
        <p:sp>
          <p:nvSpPr>
            <p:cNvPr id="7" name="Freeform 7"/>
            <p:cNvSpPr/>
            <p:nvPr/>
          </p:nvSpPr>
          <p:spPr>
            <a:xfrm>
              <a:off x="0" y="0"/>
              <a:ext cx="2351525" cy="1389277"/>
            </a:xfrm>
            <a:custGeom>
              <a:avLst/>
              <a:gdLst/>
              <a:ahLst/>
              <a:cxnLst/>
              <a:rect l="l" t="t" r="r" b="b"/>
              <a:pathLst>
                <a:path w="2351525" h="1389277">
                  <a:moveTo>
                    <a:pt x="0" y="0"/>
                  </a:moveTo>
                  <a:lnTo>
                    <a:pt x="2351525" y="0"/>
                  </a:lnTo>
                  <a:lnTo>
                    <a:pt x="2351525" y="1389277"/>
                  </a:lnTo>
                  <a:lnTo>
                    <a:pt x="0" y="1389277"/>
                  </a:lnTo>
                  <a:close/>
                </a:path>
              </a:pathLst>
            </a:custGeom>
            <a:solidFill>
              <a:srgbClr val="F8DEAD"/>
            </a:solidFill>
          </p:spPr>
          <p:txBody>
            <a:bodyPr/>
            <a:lstStyle/>
            <a:p>
              <a:endParaRPr lang="en-ID"/>
            </a:p>
          </p:txBody>
        </p:sp>
        <p:sp>
          <p:nvSpPr>
            <p:cNvPr id="8" name="TextBox 8"/>
            <p:cNvSpPr txBox="1"/>
            <p:nvPr/>
          </p:nvSpPr>
          <p:spPr>
            <a:xfrm>
              <a:off x="-20467" y="218487"/>
              <a:ext cx="2442693" cy="879475"/>
            </a:xfrm>
            <a:prstGeom prst="rect">
              <a:avLst/>
            </a:prstGeom>
          </p:spPr>
          <p:txBody>
            <a:bodyPr lIns="50800" tIns="50800" rIns="50800" bIns="50800" rtlCol="0" anchor="ctr"/>
            <a:lstStyle/>
            <a:p>
              <a:pPr>
                <a:lnSpc>
                  <a:spcPts val="3359"/>
                </a:lnSpc>
              </a:pPr>
              <a:r>
                <a:rPr lang="en-US" sz="2399" dirty="0">
                  <a:solidFill>
                    <a:srgbClr val="000000"/>
                  </a:solidFill>
                  <a:latin typeface="Poppins Semi-Bold"/>
                </a:rPr>
                <a:t>Prinsip yang digunakan oleh Made dalam kasus tersebut adalah prinsip kontekstual atau pengajaran dan pembelajaran kontekstual (CTL). CTL adalah pendekatan pembelajaran yang menekankan pada keterkaitan antara materi pelajaran dengan konteks kehidupan peserta didik. Dalam CTL, guru diharapkan dapat memperhatikan latar belakang peserta didik dan lingkungan sekitar mereka dalam merancang pembelajaran. Dalam kasus ini, Made menggunakan prinsip CTL dengan memberikan contoh teks deskripsi yang relevan dengan lingkungan sekitar peserta </a:t>
              </a:r>
              <a:r>
                <a:rPr lang="en-US" sz="2399" dirty="0" err="1">
                  <a:solidFill>
                    <a:srgbClr val="000000"/>
                  </a:solidFill>
                  <a:latin typeface="Poppins Semi-Bold"/>
                </a:rPr>
                <a:t>didiknya</a:t>
              </a:r>
              <a:r>
                <a:rPr lang="en-US" sz="2399" dirty="0">
                  <a:solidFill>
                    <a:srgbClr val="000000"/>
                  </a:solidFill>
                  <a:latin typeface="Poppins Semi-Bold"/>
                </a:rPr>
                <a:t>, yaitu pantai dan makanan khas di Bali.</a:t>
              </a:r>
            </a:p>
          </p:txBody>
        </p:sp>
      </p:grpSp>
      <p:grpSp>
        <p:nvGrpSpPr>
          <p:cNvPr id="9" name="Group 9"/>
          <p:cNvGrpSpPr/>
          <p:nvPr/>
        </p:nvGrpSpPr>
        <p:grpSpPr>
          <a:xfrm>
            <a:off x="1355863" y="8752429"/>
            <a:ext cx="7822338" cy="676610"/>
            <a:chOff x="0" y="0"/>
            <a:chExt cx="2060204" cy="178202"/>
          </a:xfrm>
        </p:grpSpPr>
        <p:sp>
          <p:nvSpPr>
            <p:cNvPr id="10" name="Freeform 10"/>
            <p:cNvSpPr/>
            <p:nvPr/>
          </p:nvSpPr>
          <p:spPr>
            <a:xfrm>
              <a:off x="0" y="0"/>
              <a:ext cx="2060204" cy="178202"/>
            </a:xfrm>
            <a:custGeom>
              <a:avLst/>
              <a:gdLst/>
              <a:ahLst/>
              <a:cxnLst/>
              <a:rect l="l" t="t" r="r" b="b"/>
              <a:pathLst>
                <a:path w="2060204" h="178202">
                  <a:moveTo>
                    <a:pt x="50476" y="0"/>
                  </a:moveTo>
                  <a:lnTo>
                    <a:pt x="2009729" y="0"/>
                  </a:lnTo>
                  <a:cubicBezTo>
                    <a:pt x="2023116" y="0"/>
                    <a:pt x="2035954" y="5318"/>
                    <a:pt x="2045420" y="14784"/>
                  </a:cubicBezTo>
                  <a:cubicBezTo>
                    <a:pt x="2054886" y="24250"/>
                    <a:pt x="2060204" y="37089"/>
                    <a:pt x="2060204" y="50476"/>
                  </a:cubicBezTo>
                  <a:lnTo>
                    <a:pt x="2060204" y="127726"/>
                  </a:lnTo>
                  <a:cubicBezTo>
                    <a:pt x="2060204" y="155603"/>
                    <a:pt x="2037605" y="178202"/>
                    <a:pt x="2009729" y="178202"/>
                  </a:cubicBezTo>
                  <a:lnTo>
                    <a:pt x="50476" y="178202"/>
                  </a:lnTo>
                  <a:cubicBezTo>
                    <a:pt x="22599" y="178202"/>
                    <a:pt x="0" y="155603"/>
                    <a:pt x="0" y="127726"/>
                  </a:cubicBezTo>
                  <a:lnTo>
                    <a:pt x="0" y="50476"/>
                  </a:lnTo>
                  <a:cubicBezTo>
                    <a:pt x="0" y="22599"/>
                    <a:pt x="22599" y="0"/>
                    <a:pt x="50476" y="0"/>
                  </a:cubicBezTo>
                  <a:close/>
                </a:path>
              </a:pathLst>
            </a:custGeom>
            <a:solidFill>
              <a:srgbClr val="EEE3CB"/>
            </a:solidFill>
          </p:spPr>
          <p:txBody>
            <a:bodyPr/>
            <a:lstStyle/>
            <a:p>
              <a:endParaRPr lang="en-ID"/>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394694" y="2649898"/>
            <a:ext cx="8421388" cy="541291"/>
            <a:chOff x="0" y="0"/>
            <a:chExt cx="2217979" cy="142562"/>
          </a:xfrm>
        </p:grpSpPr>
        <p:sp>
          <p:nvSpPr>
            <p:cNvPr id="13" name="Freeform 13"/>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206069" y="3917464"/>
            <a:ext cx="6895303" cy="6369536"/>
          </a:xfrm>
          <a:custGeom>
            <a:avLst/>
            <a:gdLst/>
            <a:ahLst/>
            <a:cxnLst/>
            <a:rect l="l" t="t" r="r" b="b"/>
            <a:pathLst>
              <a:path w="6895303" h="6369536">
                <a:moveTo>
                  <a:pt x="0" y="0"/>
                </a:moveTo>
                <a:lnTo>
                  <a:pt x="6895303" y="0"/>
                </a:lnTo>
                <a:lnTo>
                  <a:pt x="6895303" y="6369536"/>
                </a:lnTo>
                <a:lnTo>
                  <a:pt x="0" y="6369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6" name="TextBox 16"/>
          <p:cNvSpPr txBox="1"/>
          <p:nvPr/>
        </p:nvSpPr>
        <p:spPr>
          <a:xfrm>
            <a:off x="0" y="1252901"/>
            <a:ext cx="18288000" cy="1396998"/>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·Prinsip apa yang Made gunakan dalam kasus tersebut? Elaborasi jawaban Anda dengan menyertakan teori yang berkaitan?</a:t>
            </a:r>
          </a:p>
        </p:txBody>
      </p:sp>
      <p:sp>
        <p:nvSpPr>
          <p:cNvPr id="17" name="TextBox 17"/>
          <p:cNvSpPr txBox="1"/>
          <p:nvPr/>
        </p:nvSpPr>
        <p:spPr>
          <a:xfrm>
            <a:off x="8801001" y="-600075"/>
            <a:ext cx="685998" cy="1872625"/>
          </a:xfrm>
          <a:prstGeom prst="rect">
            <a:avLst/>
          </a:prstGeom>
        </p:spPr>
        <p:txBody>
          <a:bodyPr lIns="0" tIns="0" rIns="0" bIns="0" rtlCol="0" anchor="t">
            <a:spAutoFit/>
          </a:bodyPr>
          <a:lstStyle/>
          <a:p>
            <a:pPr algn="ctr">
              <a:lnSpc>
                <a:spcPts val="11759"/>
              </a:lnSpc>
              <a:spcBef>
                <a:spcPct val="0"/>
              </a:spcBef>
            </a:pPr>
            <a:r>
              <a:rPr lang="en-US" sz="8399">
                <a:solidFill>
                  <a:srgbClr val="EEE3CB"/>
                </a:solidFill>
                <a:latin typeface="Dimsum Bold"/>
              </a:rPr>
              <a:t>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9D63"/>
        </a:solidFill>
        <a:effectLst/>
      </p:bgPr>
    </p:bg>
    <p:spTree>
      <p:nvGrpSpPr>
        <p:cNvPr id="1" name=""/>
        <p:cNvGrpSpPr/>
        <p:nvPr/>
      </p:nvGrpSpPr>
      <p:grpSpPr>
        <a:xfrm>
          <a:off x="0" y="0"/>
          <a:ext cx="0" cy="0"/>
          <a:chOff x="0" y="0"/>
          <a:chExt cx="0" cy="0"/>
        </a:xfrm>
      </p:grpSpPr>
      <p:sp>
        <p:nvSpPr>
          <p:cNvPr id="2" name="Freeform 2"/>
          <p:cNvSpPr/>
          <p:nvPr/>
        </p:nvSpPr>
        <p:spPr>
          <a:xfrm>
            <a:off x="-2454599" y="-2057400"/>
            <a:ext cx="4909197" cy="4114800"/>
          </a:xfrm>
          <a:custGeom>
            <a:avLst/>
            <a:gdLst/>
            <a:ahLst/>
            <a:cxnLst/>
            <a:rect l="l" t="t" r="r" b="b"/>
            <a:pathLst>
              <a:path w="4909197" h="4114800">
                <a:moveTo>
                  <a:pt x="0" y="0"/>
                </a:moveTo>
                <a:lnTo>
                  <a:pt x="4909198" y="0"/>
                </a:lnTo>
                <a:lnTo>
                  <a:pt x="49091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a:off x="3648441" y="1028700"/>
            <a:ext cx="10991119" cy="8229600"/>
          </a:xfrm>
          <a:custGeom>
            <a:avLst/>
            <a:gdLst/>
            <a:ahLst/>
            <a:cxnLst/>
            <a:rect l="l" t="t" r="r" b="b"/>
            <a:pathLst>
              <a:path w="10991119" h="8229600">
                <a:moveTo>
                  <a:pt x="0" y="0"/>
                </a:moveTo>
                <a:lnTo>
                  <a:pt x="10991118" y="0"/>
                </a:lnTo>
                <a:lnTo>
                  <a:pt x="10991118" y="8229600"/>
                </a:lnTo>
                <a:lnTo>
                  <a:pt x="0" y="8229600"/>
                </a:lnTo>
                <a:lnTo>
                  <a:pt x="0" y="0"/>
                </a:lnTo>
                <a:close/>
              </a:path>
            </a:pathLst>
          </a:custGeom>
          <a:blipFill>
            <a:blip r:embed="rId4"/>
            <a:stretch>
              <a:fillRect/>
            </a:stretch>
          </a:blipFill>
        </p:spPr>
        <p:txBody>
          <a:bodyPr/>
          <a:lstStyle/>
          <a:p>
            <a:endParaRPr lang="en-ID"/>
          </a:p>
        </p:txBody>
      </p:sp>
      <p:grpSp>
        <p:nvGrpSpPr>
          <p:cNvPr id="4" name="Group 4"/>
          <p:cNvGrpSpPr/>
          <p:nvPr/>
        </p:nvGrpSpPr>
        <p:grpSpPr>
          <a:xfrm>
            <a:off x="5036727" y="4371975"/>
            <a:ext cx="8214546" cy="1543050"/>
            <a:chOff x="0" y="0"/>
            <a:chExt cx="2163502" cy="406400"/>
          </a:xfrm>
        </p:grpSpPr>
        <p:sp>
          <p:nvSpPr>
            <p:cNvPr id="5" name="Freeform 5"/>
            <p:cNvSpPr/>
            <p:nvPr/>
          </p:nvSpPr>
          <p:spPr>
            <a:xfrm>
              <a:off x="0" y="0"/>
              <a:ext cx="2163502" cy="406400"/>
            </a:xfrm>
            <a:custGeom>
              <a:avLst/>
              <a:gdLst/>
              <a:ahLst/>
              <a:cxnLst/>
              <a:rect l="l" t="t" r="r" b="b"/>
              <a:pathLst>
                <a:path w="2163502" h="406400">
                  <a:moveTo>
                    <a:pt x="1960302" y="0"/>
                  </a:moveTo>
                  <a:cubicBezTo>
                    <a:pt x="2072526" y="0"/>
                    <a:pt x="2163502" y="90976"/>
                    <a:pt x="2163502" y="203200"/>
                  </a:cubicBezTo>
                  <a:cubicBezTo>
                    <a:pt x="2163502" y="315424"/>
                    <a:pt x="2072526" y="406400"/>
                    <a:pt x="1960302" y="406400"/>
                  </a:cubicBezTo>
                  <a:lnTo>
                    <a:pt x="203200" y="406400"/>
                  </a:lnTo>
                  <a:cubicBezTo>
                    <a:pt x="90976" y="406400"/>
                    <a:pt x="0" y="315424"/>
                    <a:pt x="0" y="203200"/>
                  </a:cubicBezTo>
                  <a:cubicBezTo>
                    <a:pt x="0" y="90976"/>
                    <a:pt x="90976" y="0"/>
                    <a:pt x="203200" y="0"/>
                  </a:cubicBezTo>
                  <a:close/>
                </a:path>
              </a:pathLst>
            </a:custGeom>
            <a:solidFill>
              <a:srgbClr val="F8DEAD"/>
            </a:solidFill>
            <a:ln w="95250" cap="sq">
              <a:solidFill>
                <a:srgbClr val="732E08"/>
              </a:solidFill>
              <a:prstDash val="solid"/>
              <a:miter/>
            </a:ln>
          </p:spPr>
          <p:txBody>
            <a:bodyPr/>
            <a:lstStyle/>
            <a:p>
              <a:endParaRPr lang="en-ID"/>
            </a:p>
          </p:txBody>
        </p:sp>
        <p:sp>
          <p:nvSpPr>
            <p:cNvPr id="6" name="TextBox 6"/>
            <p:cNvSpPr txBox="1"/>
            <p:nvPr/>
          </p:nvSpPr>
          <p:spPr>
            <a:xfrm>
              <a:off x="0" y="-57150"/>
              <a:ext cx="812800" cy="4635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D"/>
          </a:p>
        </p:txBody>
      </p:sp>
      <p:sp>
        <p:nvSpPr>
          <p:cNvPr id="8" name="Freeform 8"/>
          <p:cNvSpPr/>
          <p:nvPr/>
        </p:nvSpPr>
        <p:spPr>
          <a:xfrm>
            <a:off x="-2077408" y="8229600"/>
            <a:ext cx="4532006" cy="4114800"/>
          </a:xfrm>
          <a:custGeom>
            <a:avLst/>
            <a:gdLst/>
            <a:ahLst/>
            <a:cxnLst/>
            <a:rect l="l" t="t" r="r" b="b"/>
            <a:pathLst>
              <a:path w="4532006" h="4114800">
                <a:moveTo>
                  <a:pt x="0" y="0"/>
                </a:moveTo>
                <a:lnTo>
                  <a:pt x="4532007" y="0"/>
                </a:lnTo>
                <a:lnTo>
                  <a:pt x="4532007"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9" name="Freeform 9"/>
          <p:cNvSpPr/>
          <p:nvPr/>
        </p:nvSpPr>
        <p:spPr>
          <a:xfrm>
            <a:off x="16015771" y="-2057400"/>
            <a:ext cx="4544458" cy="4114800"/>
          </a:xfrm>
          <a:custGeom>
            <a:avLst/>
            <a:gdLst/>
            <a:ahLst/>
            <a:cxnLst/>
            <a:rect l="l" t="t" r="r" b="b"/>
            <a:pathLst>
              <a:path w="4544458" h="4114800">
                <a:moveTo>
                  <a:pt x="0" y="0"/>
                </a:moveTo>
                <a:lnTo>
                  <a:pt x="4544458" y="0"/>
                </a:lnTo>
                <a:lnTo>
                  <a:pt x="454445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0" name="TextBox 10"/>
          <p:cNvSpPr txBox="1"/>
          <p:nvPr/>
        </p:nvSpPr>
        <p:spPr>
          <a:xfrm>
            <a:off x="3915952" y="4560145"/>
            <a:ext cx="10456096" cy="1607820"/>
          </a:xfrm>
          <a:prstGeom prst="rect">
            <a:avLst/>
          </a:prstGeom>
        </p:spPr>
        <p:txBody>
          <a:bodyPr lIns="0" tIns="0" rIns="0" bIns="0" rtlCol="0" anchor="t">
            <a:spAutoFit/>
          </a:bodyPr>
          <a:lstStyle/>
          <a:p>
            <a:pPr algn="ctr">
              <a:lnSpc>
                <a:spcPts val="10080"/>
              </a:lnSpc>
            </a:pPr>
            <a:r>
              <a:rPr lang="en-US" sz="7200" dirty="0">
                <a:solidFill>
                  <a:srgbClr val="732E08"/>
                </a:solidFill>
                <a:latin typeface="Dimsum Semi-Bold"/>
              </a:rPr>
              <a:t>Terima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5935049"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rot="-5400000" flipH="1">
            <a:off x="10813105"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618299" y="3245982"/>
            <a:ext cx="15045824" cy="5229047"/>
            <a:chOff x="-1469" y="0"/>
            <a:chExt cx="3962686" cy="1377198"/>
          </a:xfrm>
        </p:grpSpPr>
        <p:sp>
          <p:nvSpPr>
            <p:cNvPr id="6" name="Freeform 6"/>
            <p:cNvSpPr/>
            <p:nvPr/>
          </p:nvSpPr>
          <p:spPr>
            <a:xfrm>
              <a:off x="0" y="0"/>
              <a:ext cx="3961217" cy="1377198"/>
            </a:xfrm>
            <a:custGeom>
              <a:avLst/>
              <a:gdLst/>
              <a:ahLst/>
              <a:cxnLst/>
              <a:rect l="l" t="t" r="r" b="b"/>
              <a:pathLst>
                <a:path w="3961217" h="1377198">
                  <a:moveTo>
                    <a:pt x="26252" y="0"/>
                  </a:moveTo>
                  <a:lnTo>
                    <a:pt x="3934965" y="0"/>
                  </a:lnTo>
                  <a:cubicBezTo>
                    <a:pt x="3949464" y="0"/>
                    <a:pt x="3961217" y="11753"/>
                    <a:pt x="3961217" y="26252"/>
                  </a:cubicBezTo>
                  <a:lnTo>
                    <a:pt x="3961217" y="1350946"/>
                  </a:lnTo>
                  <a:cubicBezTo>
                    <a:pt x="3961217" y="1365444"/>
                    <a:pt x="3949464" y="1377198"/>
                    <a:pt x="3934965" y="1377198"/>
                  </a:cubicBezTo>
                  <a:lnTo>
                    <a:pt x="26252" y="1377198"/>
                  </a:lnTo>
                  <a:cubicBezTo>
                    <a:pt x="19290" y="1377198"/>
                    <a:pt x="12612" y="1374432"/>
                    <a:pt x="7689" y="1369509"/>
                  </a:cubicBezTo>
                  <a:cubicBezTo>
                    <a:pt x="2766" y="1364585"/>
                    <a:pt x="0" y="1357908"/>
                    <a:pt x="0" y="1350946"/>
                  </a:cubicBezTo>
                  <a:lnTo>
                    <a:pt x="0" y="26252"/>
                  </a:lnTo>
                  <a:cubicBezTo>
                    <a:pt x="0" y="11753"/>
                    <a:pt x="11753" y="0"/>
                    <a:pt x="26252" y="0"/>
                  </a:cubicBezTo>
                  <a:close/>
                </a:path>
              </a:pathLst>
            </a:custGeom>
            <a:solidFill>
              <a:srgbClr val="F8DEAD"/>
            </a:solidFill>
          </p:spPr>
          <p:txBody>
            <a:bodyPr/>
            <a:lstStyle/>
            <a:p>
              <a:endParaRPr lang="en-ID"/>
            </a:p>
          </p:txBody>
        </p:sp>
        <p:sp>
          <p:nvSpPr>
            <p:cNvPr id="7" name="TextBox 7"/>
            <p:cNvSpPr txBox="1"/>
            <p:nvPr/>
          </p:nvSpPr>
          <p:spPr>
            <a:xfrm>
              <a:off x="-1469" y="226258"/>
              <a:ext cx="3961217" cy="898525"/>
            </a:xfrm>
            <a:prstGeom prst="rect">
              <a:avLst/>
            </a:prstGeom>
          </p:spPr>
          <p:txBody>
            <a:bodyPr lIns="50800" tIns="50800" rIns="50800" bIns="50800" rtlCol="0" anchor="ctr"/>
            <a:lstStyle/>
            <a:p>
              <a:pPr>
                <a:lnSpc>
                  <a:spcPts val="3919"/>
                </a:lnSpc>
              </a:pPr>
              <a:r>
                <a:rPr lang="en-US" sz="2799" dirty="0">
                  <a:solidFill>
                    <a:srgbClr val="000000"/>
                  </a:solidFill>
                  <a:latin typeface="Poppins"/>
                </a:rPr>
                <a:t>Bayangkan jika Anda adalah seorang guru matematika di kelas VII. Saat ini Anda hendak menyampaikan materi mengenai matematika sosial yakni mencari nilai rata-rata (mean). Untuk memudahkan peserta didik dalam memahami pembelajaran, Anda mencoba untuk membuat urutan atau langkah-langkah yang perlu diikuti oleh peserta didik agar dapat mencari nilai rata-rata pada sebuah soal. Anda meminta kepada peserta didik untuk mengerjakan soal yang Anda berikan. Hasilnya, peserta didik mampu mengerjakan dengan benar, sesuai dengan langkah yang telah Anda siapkan. Beberapa saat kemudian, Anda meminta kepada peserta didik untuk mengulangi soal yang sama tanpa melihat urutan pengerjaan soal, dan peserta didik mampu mengerjakannya dengan benar.</a:t>
              </a:r>
            </a:p>
          </p:txBody>
        </p:sp>
      </p:grpSp>
      <p:grpSp>
        <p:nvGrpSpPr>
          <p:cNvPr id="8" name="Group 8"/>
          <p:cNvGrpSpPr/>
          <p:nvPr/>
        </p:nvGrpSpPr>
        <p:grpSpPr>
          <a:xfrm>
            <a:off x="3290926" y="2611269"/>
            <a:ext cx="13618265" cy="569898"/>
            <a:chOff x="0" y="0"/>
            <a:chExt cx="3586704" cy="150097"/>
          </a:xfrm>
        </p:grpSpPr>
        <p:sp>
          <p:nvSpPr>
            <p:cNvPr id="9" name="Freeform 9"/>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28937" y="8436255"/>
            <a:ext cx="13618265" cy="315766"/>
            <a:chOff x="0" y="0"/>
            <a:chExt cx="3586704" cy="83165"/>
          </a:xfrm>
        </p:grpSpPr>
        <p:sp>
          <p:nvSpPr>
            <p:cNvPr id="12" name="Freeform 12"/>
            <p:cNvSpPr/>
            <p:nvPr/>
          </p:nvSpPr>
          <p:spPr>
            <a:xfrm>
              <a:off x="0" y="0"/>
              <a:ext cx="3586704" cy="83165"/>
            </a:xfrm>
            <a:custGeom>
              <a:avLst/>
              <a:gdLst/>
              <a:ahLst/>
              <a:cxnLst/>
              <a:rect l="l" t="t" r="r" b="b"/>
              <a:pathLst>
                <a:path w="3586704" h="83165">
                  <a:moveTo>
                    <a:pt x="28993" y="0"/>
                  </a:moveTo>
                  <a:lnTo>
                    <a:pt x="3557710" y="0"/>
                  </a:lnTo>
                  <a:cubicBezTo>
                    <a:pt x="3573723" y="0"/>
                    <a:pt x="3586704" y="12981"/>
                    <a:pt x="3586704" y="28993"/>
                  </a:cubicBezTo>
                  <a:lnTo>
                    <a:pt x="3586704" y="54171"/>
                  </a:lnTo>
                  <a:cubicBezTo>
                    <a:pt x="3586704" y="70184"/>
                    <a:pt x="3573723" y="83165"/>
                    <a:pt x="3557710" y="83165"/>
                  </a:cubicBezTo>
                  <a:lnTo>
                    <a:pt x="28993" y="83165"/>
                  </a:lnTo>
                  <a:cubicBezTo>
                    <a:pt x="12981" y="83165"/>
                    <a:pt x="0" y="70184"/>
                    <a:pt x="0" y="54171"/>
                  </a:cubicBezTo>
                  <a:lnTo>
                    <a:pt x="0" y="28993"/>
                  </a:lnTo>
                  <a:cubicBezTo>
                    <a:pt x="0" y="12981"/>
                    <a:pt x="12981" y="0"/>
                    <a:pt x="28993" y="0"/>
                  </a:cubicBezTo>
                  <a:close/>
                </a:path>
              </a:pathLst>
            </a:custGeom>
            <a:solidFill>
              <a:srgbClr val="732E08"/>
            </a:solidFill>
          </p:spPr>
          <p:txBody>
            <a:bodyPr/>
            <a:lstStyle/>
            <a:p>
              <a:endParaRPr lang="en-ID"/>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74144" y="8748838"/>
            <a:ext cx="13618265" cy="569898"/>
            <a:chOff x="0" y="0"/>
            <a:chExt cx="3586704" cy="150097"/>
          </a:xfrm>
        </p:grpSpPr>
        <p:sp>
          <p:nvSpPr>
            <p:cNvPr id="15" name="Freeform 15"/>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flipV="1">
            <a:off x="-2057400" y="-205740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8" name="TextBox 18"/>
          <p:cNvSpPr txBox="1"/>
          <p:nvPr/>
        </p:nvSpPr>
        <p:spPr>
          <a:xfrm>
            <a:off x="4028708" y="514350"/>
            <a:ext cx="10230584" cy="1607820"/>
          </a:xfrm>
          <a:prstGeom prst="rect">
            <a:avLst/>
          </a:prstGeom>
        </p:spPr>
        <p:txBody>
          <a:bodyPr lIns="0" tIns="0" rIns="0" bIns="0" rtlCol="0" anchor="t">
            <a:spAutoFit/>
          </a:bodyPr>
          <a:lstStyle/>
          <a:p>
            <a:pPr algn="ctr">
              <a:lnSpc>
                <a:spcPts val="10080"/>
              </a:lnSpc>
            </a:pPr>
            <a:r>
              <a:rPr lang="en-US" sz="7200">
                <a:solidFill>
                  <a:srgbClr val="732E08"/>
                </a:solidFill>
                <a:latin typeface="Dimsum Semi-Bold"/>
              </a:rPr>
              <a:t>Kasus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72783"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TextBox 4"/>
          <p:cNvSpPr txBox="1"/>
          <p:nvPr/>
        </p:nvSpPr>
        <p:spPr>
          <a:xfrm>
            <a:off x="0" y="1252901"/>
            <a:ext cx="18288000" cy="1396998"/>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apa yang membuat peserta didik mampu mengerjakan soal dengan baik pada percobaan kedua (tanpa melihat urutan/langkah pengerjaan soal)?</a:t>
            </a:r>
          </a:p>
        </p:txBody>
      </p:sp>
      <p:sp>
        <p:nvSpPr>
          <p:cNvPr id="5" name="Freeform 5"/>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7" name="Group 7"/>
          <p:cNvGrpSpPr/>
          <p:nvPr/>
        </p:nvGrpSpPr>
        <p:grpSpPr>
          <a:xfrm>
            <a:off x="1308973" y="3254885"/>
            <a:ext cx="9265212" cy="5128799"/>
            <a:chOff x="-34834" y="0"/>
            <a:chExt cx="2440220" cy="1350795"/>
          </a:xfrm>
        </p:grpSpPr>
        <p:sp>
          <p:nvSpPr>
            <p:cNvPr id="8" name="Freeform 8"/>
            <p:cNvSpPr/>
            <p:nvPr/>
          </p:nvSpPr>
          <p:spPr>
            <a:xfrm>
              <a:off x="0" y="0"/>
              <a:ext cx="2378832" cy="1350795"/>
            </a:xfrm>
            <a:custGeom>
              <a:avLst/>
              <a:gdLst/>
              <a:ahLst/>
              <a:cxnLst/>
              <a:rect l="l" t="t" r="r" b="b"/>
              <a:pathLst>
                <a:path w="2378832" h="1350795">
                  <a:moveTo>
                    <a:pt x="0" y="0"/>
                  </a:moveTo>
                  <a:lnTo>
                    <a:pt x="2378832" y="0"/>
                  </a:lnTo>
                  <a:lnTo>
                    <a:pt x="2378832" y="1350795"/>
                  </a:lnTo>
                  <a:lnTo>
                    <a:pt x="0" y="1350795"/>
                  </a:lnTo>
                  <a:close/>
                </a:path>
              </a:pathLst>
            </a:custGeom>
            <a:solidFill>
              <a:srgbClr val="F8DEAD"/>
            </a:solidFill>
          </p:spPr>
          <p:txBody>
            <a:bodyPr/>
            <a:lstStyle/>
            <a:p>
              <a:endParaRPr lang="en-ID"/>
            </a:p>
          </p:txBody>
        </p:sp>
        <p:sp>
          <p:nvSpPr>
            <p:cNvPr id="9" name="TextBox 9"/>
            <p:cNvSpPr txBox="1"/>
            <p:nvPr/>
          </p:nvSpPr>
          <p:spPr>
            <a:xfrm>
              <a:off x="-34834" y="167409"/>
              <a:ext cx="2440220" cy="879475"/>
            </a:xfrm>
            <a:prstGeom prst="rect">
              <a:avLst/>
            </a:prstGeom>
          </p:spPr>
          <p:txBody>
            <a:bodyPr lIns="50800" tIns="50800" rIns="50800" bIns="50800" rtlCol="0" anchor="ctr"/>
            <a:lstStyle/>
            <a:p>
              <a:pPr>
                <a:lnSpc>
                  <a:spcPts val="3499"/>
                </a:lnSpc>
              </a:pPr>
              <a:r>
                <a:rPr lang="en-US" sz="2499" dirty="0">
                  <a:solidFill>
                    <a:srgbClr val="000000"/>
                  </a:solidFill>
                  <a:latin typeface="Poppins Semi-Bold"/>
                </a:rPr>
                <a:t>Peserta didik mampu mengerjakan soal dengan baik pada percobaan kedua karena mereka telah memahami konsep dasar dari mencari nilai rata-rata (mean) dan telah menguasai teknik-teknik dasar dalam menghitung nilai rata-rata. Selain itu, mereka juga telah memahami hubungan antara setiap langkah dalam mencari nilai rata-rata sehingga mereka dapat mengerjakan soal dengan benar tanpa harus mengikuti urutan pengerjaan soal yang telah disiapkan oleh guru.</a:t>
              </a:r>
            </a:p>
          </p:txBody>
        </p:sp>
      </p:grpSp>
      <p:sp>
        <p:nvSpPr>
          <p:cNvPr id="10" name="Freeform 10"/>
          <p:cNvSpPr/>
          <p:nvPr/>
        </p:nvSpPr>
        <p:spPr>
          <a:xfrm>
            <a:off x="15170963" y="5435547"/>
            <a:ext cx="2917337" cy="5118136"/>
          </a:xfrm>
          <a:custGeom>
            <a:avLst/>
            <a:gdLst/>
            <a:ahLst/>
            <a:cxnLst/>
            <a:rect l="l" t="t" r="r" b="b"/>
            <a:pathLst>
              <a:path w="2917337" h="5118136">
                <a:moveTo>
                  <a:pt x="0" y="0"/>
                </a:moveTo>
                <a:lnTo>
                  <a:pt x="2917338" y="0"/>
                </a:lnTo>
                <a:lnTo>
                  <a:pt x="2917338" y="5118135"/>
                </a:lnTo>
                <a:lnTo>
                  <a:pt x="0" y="5118135"/>
                </a:lnTo>
                <a:lnTo>
                  <a:pt x="0" y="0"/>
                </a:lnTo>
                <a:close/>
              </a:path>
            </a:pathLst>
          </a:custGeom>
          <a:blipFill>
            <a:blip r:embed="rId6"/>
            <a:stretch>
              <a:fillRect/>
            </a:stretch>
          </a:blipFill>
        </p:spPr>
        <p:txBody>
          <a:bodyPr/>
          <a:lstStyle/>
          <a:p>
            <a:endParaRPr lang="en-ID"/>
          </a:p>
        </p:txBody>
      </p:sp>
      <p:sp>
        <p:nvSpPr>
          <p:cNvPr id="11" name="Freeform 11"/>
          <p:cNvSpPr/>
          <p:nvPr/>
        </p:nvSpPr>
        <p:spPr>
          <a:xfrm flipH="1">
            <a:off x="12733399" y="6438882"/>
            <a:ext cx="2875217" cy="4114800"/>
          </a:xfrm>
          <a:custGeom>
            <a:avLst/>
            <a:gdLst/>
            <a:ahLst/>
            <a:cxnLst/>
            <a:rect l="l" t="t" r="r" b="b"/>
            <a:pathLst>
              <a:path w="2875217" h="4114800">
                <a:moveTo>
                  <a:pt x="2875216" y="0"/>
                </a:moveTo>
                <a:lnTo>
                  <a:pt x="0" y="0"/>
                </a:lnTo>
                <a:lnTo>
                  <a:pt x="0" y="4114800"/>
                </a:lnTo>
                <a:lnTo>
                  <a:pt x="2875216" y="4114800"/>
                </a:lnTo>
                <a:lnTo>
                  <a:pt x="28752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D"/>
          </a:p>
        </p:txBody>
      </p:sp>
      <p:sp>
        <p:nvSpPr>
          <p:cNvPr id="12" name="Freeform 12"/>
          <p:cNvSpPr/>
          <p:nvPr/>
        </p:nvSpPr>
        <p:spPr>
          <a:xfrm flipH="1">
            <a:off x="11306077" y="6438882"/>
            <a:ext cx="2864930" cy="4114800"/>
          </a:xfrm>
          <a:custGeom>
            <a:avLst/>
            <a:gdLst/>
            <a:ahLst/>
            <a:cxnLst/>
            <a:rect l="l" t="t" r="r" b="b"/>
            <a:pathLst>
              <a:path w="2864930" h="4114800">
                <a:moveTo>
                  <a:pt x="2864930" y="0"/>
                </a:moveTo>
                <a:lnTo>
                  <a:pt x="0" y="0"/>
                </a:lnTo>
                <a:lnTo>
                  <a:pt x="0" y="4114800"/>
                </a:lnTo>
                <a:lnTo>
                  <a:pt x="2864930" y="4114800"/>
                </a:lnTo>
                <a:lnTo>
                  <a:pt x="286493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D"/>
          </a:p>
        </p:txBody>
      </p:sp>
      <p:sp>
        <p:nvSpPr>
          <p:cNvPr id="13" name="TextBox 13"/>
          <p:cNvSpPr txBox="1"/>
          <p:nvPr/>
        </p:nvSpPr>
        <p:spPr>
          <a:xfrm>
            <a:off x="8870851" y="-267535"/>
            <a:ext cx="546298" cy="1872625"/>
          </a:xfrm>
          <a:prstGeom prst="rect">
            <a:avLst/>
          </a:prstGeom>
        </p:spPr>
        <p:txBody>
          <a:bodyPr lIns="0" tIns="0" rIns="0" bIns="0" rtlCol="0" anchor="t">
            <a:spAutoFit/>
          </a:bodyPr>
          <a:lstStyle/>
          <a:p>
            <a:pPr algn="ctr">
              <a:lnSpc>
                <a:spcPts val="11759"/>
              </a:lnSpc>
              <a:spcBef>
                <a:spcPct val="0"/>
              </a:spcBef>
            </a:pPr>
            <a:r>
              <a:rPr lang="en-US" sz="8399" dirty="0">
                <a:solidFill>
                  <a:srgbClr val="EEE3CB"/>
                </a:solidFill>
                <a:latin typeface="Dimsum Bold"/>
              </a:rPr>
              <a:t>1</a:t>
            </a:r>
          </a:p>
        </p:txBody>
      </p:sp>
      <p:grpSp>
        <p:nvGrpSpPr>
          <p:cNvPr id="14" name="Group 14"/>
          <p:cNvGrpSpPr/>
          <p:nvPr/>
        </p:nvGrpSpPr>
        <p:grpSpPr>
          <a:xfrm>
            <a:off x="1355863" y="8752429"/>
            <a:ext cx="8421388" cy="676610"/>
            <a:chOff x="0" y="0"/>
            <a:chExt cx="2217979" cy="178202"/>
          </a:xfrm>
        </p:grpSpPr>
        <p:sp>
          <p:nvSpPr>
            <p:cNvPr id="15" name="Freeform 15"/>
            <p:cNvSpPr/>
            <p:nvPr/>
          </p:nvSpPr>
          <p:spPr>
            <a:xfrm>
              <a:off x="0" y="0"/>
              <a:ext cx="2217979" cy="178202"/>
            </a:xfrm>
            <a:custGeom>
              <a:avLst/>
              <a:gdLst/>
              <a:ahLst/>
              <a:cxnLst/>
              <a:rect l="l" t="t" r="r" b="b"/>
              <a:pathLst>
                <a:path w="2217979" h="178202">
                  <a:moveTo>
                    <a:pt x="46885" y="0"/>
                  </a:moveTo>
                  <a:lnTo>
                    <a:pt x="2171094" y="0"/>
                  </a:lnTo>
                  <a:cubicBezTo>
                    <a:pt x="2196988" y="0"/>
                    <a:pt x="2217979" y="20991"/>
                    <a:pt x="2217979" y="46885"/>
                  </a:cubicBezTo>
                  <a:lnTo>
                    <a:pt x="2217979" y="131317"/>
                  </a:lnTo>
                  <a:cubicBezTo>
                    <a:pt x="2217979" y="143751"/>
                    <a:pt x="2213039" y="155677"/>
                    <a:pt x="2204246" y="164469"/>
                  </a:cubicBezTo>
                  <a:cubicBezTo>
                    <a:pt x="2195454" y="173262"/>
                    <a:pt x="2183528" y="178202"/>
                    <a:pt x="2171094" y="178202"/>
                  </a:cubicBezTo>
                  <a:lnTo>
                    <a:pt x="46885" y="178202"/>
                  </a:lnTo>
                  <a:cubicBezTo>
                    <a:pt x="34450" y="178202"/>
                    <a:pt x="22525" y="173262"/>
                    <a:pt x="13732" y="164469"/>
                  </a:cubicBezTo>
                  <a:cubicBezTo>
                    <a:pt x="4940" y="155677"/>
                    <a:pt x="0" y="143751"/>
                    <a:pt x="0" y="13131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3394694" y="2649898"/>
            <a:ext cx="8421388" cy="541291"/>
            <a:chOff x="0" y="0"/>
            <a:chExt cx="2217979" cy="142562"/>
          </a:xfrm>
        </p:grpSpPr>
        <p:sp>
          <p:nvSpPr>
            <p:cNvPr id="18" name="Freeform 18"/>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04462"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TextBox 4"/>
          <p:cNvSpPr txBox="1"/>
          <p:nvPr/>
        </p:nvSpPr>
        <p:spPr>
          <a:xfrm>
            <a:off x="0" y="1252901"/>
            <a:ext cx="18288000" cy="1396998"/>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Dalam kegiatan belajar yang seperti apa metode di atas dapat diterapkan? Elaborasi jawaban Anda dengan menyertakan teori yang berkaitan.</a:t>
            </a:r>
          </a:p>
        </p:txBody>
      </p:sp>
      <p:sp>
        <p:nvSpPr>
          <p:cNvPr id="5" name="Freeform 5"/>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7" name="Group 7"/>
          <p:cNvGrpSpPr/>
          <p:nvPr/>
        </p:nvGrpSpPr>
        <p:grpSpPr>
          <a:xfrm>
            <a:off x="1437516" y="3254885"/>
            <a:ext cx="8932164" cy="5113707"/>
            <a:chOff x="-979" y="0"/>
            <a:chExt cx="2352504" cy="1346820"/>
          </a:xfrm>
        </p:grpSpPr>
        <p:sp>
          <p:nvSpPr>
            <p:cNvPr id="8" name="Freeform 8"/>
            <p:cNvSpPr/>
            <p:nvPr/>
          </p:nvSpPr>
          <p:spPr>
            <a:xfrm>
              <a:off x="0" y="0"/>
              <a:ext cx="2351525" cy="1346820"/>
            </a:xfrm>
            <a:custGeom>
              <a:avLst/>
              <a:gdLst/>
              <a:ahLst/>
              <a:cxnLst/>
              <a:rect l="l" t="t" r="r" b="b"/>
              <a:pathLst>
                <a:path w="2351525" h="1346820">
                  <a:moveTo>
                    <a:pt x="0" y="0"/>
                  </a:moveTo>
                  <a:lnTo>
                    <a:pt x="2351525" y="0"/>
                  </a:lnTo>
                  <a:lnTo>
                    <a:pt x="2351525" y="1346820"/>
                  </a:lnTo>
                  <a:lnTo>
                    <a:pt x="0" y="1346820"/>
                  </a:lnTo>
                  <a:close/>
                </a:path>
              </a:pathLst>
            </a:custGeom>
            <a:solidFill>
              <a:srgbClr val="F8DEAD"/>
            </a:solidFill>
          </p:spPr>
          <p:txBody>
            <a:bodyPr/>
            <a:lstStyle/>
            <a:p>
              <a:endParaRPr lang="en-ID"/>
            </a:p>
          </p:txBody>
        </p:sp>
        <p:sp>
          <p:nvSpPr>
            <p:cNvPr id="9" name="TextBox 9"/>
            <p:cNvSpPr txBox="1"/>
            <p:nvPr/>
          </p:nvSpPr>
          <p:spPr>
            <a:xfrm>
              <a:off x="-979" y="222114"/>
              <a:ext cx="2351525" cy="879475"/>
            </a:xfrm>
            <a:prstGeom prst="rect">
              <a:avLst/>
            </a:prstGeom>
          </p:spPr>
          <p:txBody>
            <a:bodyPr lIns="50800" tIns="50800" rIns="50800" bIns="50800" rtlCol="0" anchor="ctr"/>
            <a:lstStyle/>
            <a:p>
              <a:pPr>
                <a:lnSpc>
                  <a:spcPts val="3499"/>
                </a:lnSpc>
              </a:pPr>
              <a:r>
                <a:rPr lang="en-US" sz="2499" dirty="0">
                  <a:solidFill>
                    <a:srgbClr val="000000"/>
                  </a:solidFill>
                  <a:latin typeface="Poppins Semi-Bold"/>
                </a:rPr>
                <a:t>Metode yang digunakan oleh guru dalam studi kasus di atas adalah metode pembelajaran berbasis masalah atau problem-based learning (PBL). PBL adalah metode pembelajaran yang memecahkan masalah sebagai cara untuk memperoleh pengetahuan dan keterampilan. Dalam PBL, guru memberikan masalah atau situasi yang kompleks kepada peserta didik dan meminta mereka untuk mencari solusi atau jawaban melalui diskusi dan penelitian.</a:t>
              </a:r>
            </a:p>
          </p:txBody>
        </p:sp>
      </p:grpSp>
      <p:sp>
        <p:nvSpPr>
          <p:cNvPr id="10" name="Freeform 10"/>
          <p:cNvSpPr/>
          <p:nvPr/>
        </p:nvSpPr>
        <p:spPr>
          <a:xfrm>
            <a:off x="11804714" y="2649898"/>
            <a:ext cx="6483286" cy="7333478"/>
          </a:xfrm>
          <a:custGeom>
            <a:avLst/>
            <a:gdLst/>
            <a:ahLst/>
            <a:cxnLst/>
            <a:rect l="l" t="t" r="r" b="b"/>
            <a:pathLst>
              <a:path w="6483286" h="7333478">
                <a:moveTo>
                  <a:pt x="0" y="0"/>
                </a:moveTo>
                <a:lnTo>
                  <a:pt x="6483286" y="0"/>
                </a:lnTo>
                <a:lnTo>
                  <a:pt x="6483286" y="7333479"/>
                </a:lnTo>
                <a:lnTo>
                  <a:pt x="0" y="7333479"/>
                </a:lnTo>
                <a:lnTo>
                  <a:pt x="0" y="0"/>
                </a:lnTo>
                <a:close/>
              </a:path>
            </a:pathLst>
          </a:custGeom>
          <a:blipFill>
            <a:blip r:embed="rId6"/>
            <a:stretch>
              <a:fillRect l="-17648" t="-2004" b="-2004"/>
            </a:stretch>
          </a:blipFill>
        </p:spPr>
        <p:txBody>
          <a:bodyPr/>
          <a:lstStyle/>
          <a:p>
            <a:endParaRPr lang="en-ID"/>
          </a:p>
        </p:txBody>
      </p:sp>
      <p:sp>
        <p:nvSpPr>
          <p:cNvPr id="11" name="TextBox 11"/>
          <p:cNvSpPr txBox="1"/>
          <p:nvPr/>
        </p:nvSpPr>
        <p:spPr>
          <a:xfrm>
            <a:off x="8801001" y="-190887"/>
            <a:ext cx="685998" cy="1872625"/>
          </a:xfrm>
          <a:prstGeom prst="rect">
            <a:avLst/>
          </a:prstGeom>
        </p:spPr>
        <p:txBody>
          <a:bodyPr lIns="0" tIns="0" rIns="0" bIns="0" rtlCol="0" anchor="t">
            <a:spAutoFit/>
          </a:bodyPr>
          <a:lstStyle/>
          <a:p>
            <a:pPr algn="ctr">
              <a:lnSpc>
                <a:spcPts val="11759"/>
              </a:lnSpc>
              <a:spcBef>
                <a:spcPct val="0"/>
              </a:spcBef>
            </a:pPr>
            <a:r>
              <a:rPr lang="en-US" sz="8399" dirty="0">
                <a:solidFill>
                  <a:srgbClr val="EEE3CB"/>
                </a:solidFill>
                <a:latin typeface="Dimsum Bold"/>
              </a:rPr>
              <a:t>2</a:t>
            </a:r>
          </a:p>
        </p:txBody>
      </p:sp>
      <p:grpSp>
        <p:nvGrpSpPr>
          <p:cNvPr id="12" name="Group 12"/>
          <p:cNvGrpSpPr/>
          <p:nvPr/>
        </p:nvGrpSpPr>
        <p:grpSpPr>
          <a:xfrm>
            <a:off x="1355863" y="8752429"/>
            <a:ext cx="7822338" cy="676610"/>
            <a:chOff x="0" y="0"/>
            <a:chExt cx="2060204" cy="178202"/>
          </a:xfrm>
        </p:grpSpPr>
        <p:sp>
          <p:nvSpPr>
            <p:cNvPr id="13" name="Freeform 13"/>
            <p:cNvSpPr/>
            <p:nvPr/>
          </p:nvSpPr>
          <p:spPr>
            <a:xfrm>
              <a:off x="0" y="0"/>
              <a:ext cx="2060204" cy="178202"/>
            </a:xfrm>
            <a:custGeom>
              <a:avLst/>
              <a:gdLst/>
              <a:ahLst/>
              <a:cxnLst/>
              <a:rect l="l" t="t" r="r" b="b"/>
              <a:pathLst>
                <a:path w="2060204" h="178202">
                  <a:moveTo>
                    <a:pt x="50476" y="0"/>
                  </a:moveTo>
                  <a:lnTo>
                    <a:pt x="2009729" y="0"/>
                  </a:lnTo>
                  <a:cubicBezTo>
                    <a:pt x="2023116" y="0"/>
                    <a:pt x="2035954" y="5318"/>
                    <a:pt x="2045420" y="14784"/>
                  </a:cubicBezTo>
                  <a:cubicBezTo>
                    <a:pt x="2054886" y="24250"/>
                    <a:pt x="2060204" y="37089"/>
                    <a:pt x="2060204" y="50476"/>
                  </a:cubicBezTo>
                  <a:lnTo>
                    <a:pt x="2060204" y="127726"/>
                  </a:lnTo>
                  <a:cubicBezTo>
                    <a:pt x="2060204" y="155603"/>
                    <a:pt x="2037605" y="178202"/>
                    <a:pt x="2009729" y="178202"/>
                  </a:cubicBezTo>
                  <a:lnTo>
                    <a:pt x="50476" y="178202"/>
                  </a:lnTo>
                  <a:cubicBezTo>
                    <a:pt x="22599" y="178202"/>
                    <a:pt x="0" y="155603"/>
                    <a:pt x="0" y="127726"/>
                  </a:cubicBezTo>
                  <a:lnTo>
                    <a:pt x="0" y="50476"/>
                  </a:lnTo>
                  <a:cubicBezTo>
                    <a:pt x="0" y="22599"/>
                    <a:pt x="22599" y="0"/>
                    <a:pt x="50476" y="0"/>
                  </a:cubicBezTo>
                  <a:close/>
                </a:path>
              </a:pathLst>
            </a:custGeom>
            <a:solidFill>
              <a:srgbClr val="EEE3CB"/>
            </a:solidFill>
          </p:spPr>
          <p:txBody>
            <a:bodyPr/>
            <a:lstStyle/>
            <a:p>
              <a:endParaRPr lang="en-ID"/>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394694" y="2649898"/>
            <a:ext cx="8421388" cy="541291"/>
            <a:chOff x="0" y="0"/>
            <a:chExt cx="2217979" cy="142562"/>
          </a:xfrm>
        </p:grpSpPr>
        <p:sp>
          <p:nvSpPr>
            <p:cNvPr id="16" name="Freeform 16"/>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5935049"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rot="-5400000" flipH="1">
            <a:off x="10813105"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623877" y="3245982"/>
            <a:ext cx="15040246" cy="5229047"/>
            <a:chOff x="0" y="0"/>
            <a:chExt cx="3961217" cy="1377198"/>
          </a:xfrm>
        </p:grpSpPr>
        <p:sp>
          <p:nvSpPr>
            <p:cNvPr id="6" name="Freeform 6"/>
            <p:cNvSpPr/>
            <p:nvPr/>
          </p:nvSpPr>
          <p:spPr>
            <a:xfrm>
              <a:off x="0" y="0"/>
              <a:ext cx="3961217" cy="1377198"/>
            </a:xfrm>
            <a:custGeom>
              <a:avLst/>
              <a:gdLst/>
              <a:ahLst/>
              <a:cxnLst/>
              <a:rect l="l" t="t" r="r" b="b"/>
              <a:pathLst>
                <a:path w="3961217" h="1377198">
                  <a:moveTo>
                    <a:pt x="26252" y="0"/>
                  </a:moveTo>
                  <a:lnTo>
                    <a:pt x="3934965" y="0"/>
                  </a:lnTo>
                  <a:cubicBezTo>
                    <a:pt x="3949464" y="0"/>
                    <a:pt x="3961217" y="11753"/>
                    <a:pt x="3961217" y="26252"/>
                  </a:cubicBezTo>
                  <a:lnTo>
                    <a:pt x="3961217" y="1350946"/>
                  </a:lnTo>
                  <a:cubicBezTo>
                    <a:pt x="3961217" y="1365444"/>
                    <a:pt x="3949464" y="1377198"/>
                    <a:pt x="3934965" y="1377198"/>
                  </a:cubicBezTo>
                  <a:lnTo>
                    <a:pt x="26252" y="1377198"/>
                  </a:lnTo>
                  <a:cubicBezTo>
                    <a:pt x="19290" y="1377198"/>
                    <a:pt x="12612" y="1374432"/>
                    <a:pt x="7689" y="1369509"/>
                  </a:cubicBezTo>
                  <a:cubicBezTo>
                    <a:pt x="2766" y="1364585"/>
                    <a:pt x="0" y="1357908"/>
                    <a:pt x="0" y="1350946"/>
                  </a:cubicBezTo>
                  <a:lnTo>
                    <a:pt x="0" y="26252"/>
                  </a:lnTo>
                  <a:cubicBezTo>
                    <a:pt x="0" y="11753"/>
                    <a:pt x="11753" y="0"/>
                    <a:pt x="26252" y="0"/>
                  </a:cubicBezTo>
                  <a:close/>
                </a:path>
              </a:pathLst>
            </a:custGeom>
            <a:solidFill>
              <a:srgbClr val="F8DEAD"/>
            </a:solidFill>
          </p:spPr>
          <p:txBody>
            <a:bodyPr/>
            <a:lstStyle/>
            <a:p>
              <a:endParaRPr lang="en-ID"/>
            </a:p>
          </p:txBody>
        </p:sp>
        <p:sp>
          <p:nvSpPr>
            <p:cNvPr id="7" name="TextBox 7"/>
            <p:cNvSpPr txBox="1"/>
            <p:nvPr/>
          </p:nvSpPr>
          <p:spPr>
            <a:xfrm>
              <a:off x="0" y="196368"/>
              <a:ext cx="3887176" cy="898525"/>
            </a:xfrm>
            <a:prstGeom prst="rect">
              <a:avLst/>
            </a:prstGeom>
          </p:spPr>
          <p:txBody>
            <a:bodyPr lIns="50800" tIns="50800" rIns="50800" bIns="50800" rtlCol="0" anchor="ctr"/>
            <a:lstStyle/>
            <a:p>
              <a:pPr>
                <a:lnSpc>
                  <a:spcPts val="3919"/>
                </a:lnSpc>
              </a:pPr>
              <a:r>
                <a:rPr lang="en-US" sz="2799" dirty="0">
                  <a:solidFill>
                    <a:srgbClr val="000000"/>
                  </a:solidFill>
                  <a:latin typeface="Poppins"/>
                </a:rPr>
                <a:t>Rina adalah seorang guru di kelas 1 SD. Sebagian besar peserta </a:t>
              </a:r>
              <a:r>
                <a:rPr lang="en-US" sz="2799" dirty="0" err="1">
                  <a:solidFill>
                    <a:srgbClr val="000000"/>
                  </a:solidFill>
                  <a:latin typeface="Poppins"/>
                </a:rPr>
                <a:t>didiknya</a:t>
              </a:r>
              <a:r>
                <a:rPr lang="en-US" sz="2799" dirty="0">
                  <a:solidFill>
                    <a:srgbClr val="000000"/>
                  </a:solidFill>
                  <a:latin typeface="Poppins"/>
                </a:rPr>
                <a:t> belum bisa berhitung dengan lancar. Rina sedang memikirkan cara yang sesuai untuk membantu setiap peserta didik menyelesaikan tantang belajarnya. </a:t>
              </a:r>
            </a:p>
            <a:p>
              <a:pPr>
                <a:lnSpc>
                  <a:spcPts val="3919"/>
                </a:lnSpc>
              </a:pPr>
              <a:endParaRPr lang="en-US" sz="2799" dirty="0">
                <a:solidFill>
                  <a:srgbClr val="000000"/>
                </a:solidFill>
                <a:latin typeface="Poppins"/>
              </a:endParaRPr>
            </a:p>
          </p:txBody>
        </p:sp>
      </p:grpSp>
      <p:grpSp>
        <p:nvGrpSpPr>
          <p:cNvPr id="8" name="Group 8"/>
          <p:cNvGrpSpPr/>
          <p:nvPr/>
        </p:nvGrpSpPr>
        <p:grpSpPr>
          <a:xfrm>
            <a:off x="3290926" y="2611269"/>
            <a:ext cx="13618265" cy="569898"/>
            <a:chOff x="0" y="0"/>
            <a:chExt cx="3586704" cy="150097"/>
          </a:xfrm>
        </p:grpSpPr>
        <p:sp>
          <p:nvSpPr>
            <p:cNvPr id="9" name="Freeform 9"/>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28937" y="8436255"/>
            <a:ext cx="13618265" cy="315766"/>
            <a:chOff x="0" y="0"/>
            <a:chExt cx="3586704" cy="83165"/>
          </a:xfrm>
        </p:grpSpPr>
        <p:sp>
          <p:nvSpPr>
            <p:cNvPr id="12" name="Freeform 12"/>
            <p:cNvSpPr/>
            <p:nvPr/>
          </p:nvSpPr>
          <p:spPr>
            <a:xfrm>
              <a:off x="0" y="0"/>
              <a:ext cx="3586704" cy="83165"/>
            </a:xfrm>
            <a:custGeom>
              <a:avLst/>
              <a:gdLst/>
              <a:ahLst/>
              <a:cxnLst/>
              <a:rect l="l" t="t" r="r" b="b"/>
              <a:pathLst>
                <a:path w="3586704" h="83165">
                  <a:moveTo>
                    <a:pt x="28993" y="0"/>
                  </a:moveTo>
                  <a:lnTo>
                    <a:pt x="3557710" y="0"/>
                  </a:lnTo>
                  <a:cubicBezTo>
                    <a:pt x="3573723" y="0"/>
                    <a:pt x="3586704" y="12981"/>
                    <a:pt x="3586704" y="28993"/>
                  </a:cubicBezTo>
                  <a:lnTo>
                    <a:pt x="3586704" y="54171"/>
                  </a:lnTo>
                  <a:cubicBezTo>
                    <a:pt x="3586704" y="70184"/>
                    <a:pt x="3573723" y="83165"/>
                    <a:pt x="3557710" y="83165"/>
                  </a:cubicBezTo>
                  <a:lnTo>
                    <a:pt x="28993" y="83165"/>
                  </a:lnTo>
                  <a:cubicBezTo>
                    <a:pt x="12981" y="83165"/>
                    <a:pt x="0" y="70184"/>
                    <a:pt x="0" y="54171"/>
                  </a:cubicBezTo>
                  <a:lnTo>
                    <a:pt x="0" y="28993"/>
                  </a:lnTo>
                  <a:cubicBezTo>
                    <a:pt x="0" y="12981"/>
                    <a:pt x="12981" y="0"/>
                    <a:pt x="28993" y="0"/>
                  </a:cubicBezTo>
                  <a:close/>
                </a:path>
              </a:pathLst>
            </a:custGeom>
            <a:solidFill>
              <a:srgbClr val="732E08"/>
            </a:solidFill>
          </p:spPr>
          <p:txBody>
            <a:bodyPr/>
            <a:lstStyle/>
            <a:p>
              <a:endParaRPr lang="en-ID"/>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74144" y="8748838"/>
            <a:ext cx="13618265" cy="569898"/>
            <a:chOff x="0" y="0"/>
            <a:chExt cx="3586704" cy="150097"/>
          </a:xfrm>
        </p:grpSpPr>
        <p:sp>
          <p:nvSpPr>
            <p:cNvPr id="15" name="Freeform 15"/>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flipV="1">
            <a:off x="-2057400" y="-205740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8" name="TextBox 18"/>
          <p:cNvSpPr txBox="1"/>
          <p:nvPr/>
        </p:nvSpPr>
        <p:spPr>
          <a:xfrm>
            <a:off x="4028708" y="514350"/>
            <a:ext cx="10230584" cy="1607820"/>
          </a:xfrm>
          <a:prstGeom prst="rect">
            <a:avLst/>
          </a:prstGeom>
        </p:spPr>
        <p:txBody>
          <a:bodyPr lIns="0" tIns="0" rIns="0" bIns="0" rtlCol="0" anchor="t">
            <a:spAutoFit/>
          </a:bodyPr>
          <a:lstStyle/>
          <a:p>
            <a:pPr algn="ctr">
              <a:lnSpc>
                <a:spcPts val="10080"/>
              </a:lnSpc>
            </a:pPr>
            <a:r>
              <a:rPr lang="en-US" sz="7200">
                <a:solidFill>
                  <a:srgbClr val="732E08"/>
                </a:solidFill>
                <a:latin typeface="Dimsum Semi-Bold"/>
              </a:rPr>
              <a:t>Kasus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72783"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6" name="Group 6"/>
          <p:cNvGrpSpPr/>
          <p:nvPr/>
        </p:nvGrpSpPr>
        <p:grpSpPr>
          <a:xfrm>
            <a:off x="1441233" y="3254885"/>
            <a:ext cx="9218313" cy="5128799"/>
            <a:chOff x="0" y="0"/>
            <a:chExt cx="2427868" cy="1350795"/>
          </a:xfrm>
        </p:grpSpPr>
        <p:sp>
          <p:nvSpPr>
            <p:cNvPr id="7" name="Freeform 7"/>
            <p:cNvSpPr/>
            <p:nvPr/>
          </p:nvSpPr>
          <p:spPr>
            <a:xfrm>
              <a:off x="0" y="0"/>
              <a:ext cx="2378832" cy="1350795"/>
            </a:xfrm>
            <a:custGeom>
              <a:avLst/>
              <a:gdLst/>
              <a:ahLst/>
              <a:cxnLst/>
              <a:rect l="l" t="t" r="r" b="b"/>
              <a:pathLst>
                <a:path w="2378832" h="1350795">
                  <a:moveTo>
                    <a:pt x="0" y="0"/>
                  </a:moveTo>
                  <a:lnTo>
                    <a:pt x="2378832" y="0"/>
                  </a:lnTo>
                  <a:lnTo>
                    <a:pt x="2378832" y="1350795"/>
                  </a:lnTo>
                  <a:lnTo>
                    <a:pt x="0" y="1350795"/>
                  </a:lnTo>
                  <a:close/>
                </a:path>
              </a:pathLst>
            </a:custGeom>
            <a:solidFill>
              <a:srgbClr val="F8DEAD"/>
            </a:solidFill>
          </p:spPr>
          <p:txBody>
            <a:bodyPr/>
            <a:lstStyle/>
            <a:p>
              <a:endParaRPr lang="en-ID"/>
            </a:p>
          </p:txBody>
        </p:sp>
        <p:sp>
          <p:nvSpPr>
            <p:cNvPr id="8" name="TextBox 8"/>
            <p:cNvSpPr txBox="1"/>
            <p:nvPr/>
          </p:nvSpPr>
          <p:spPr>
            <a:xfrm>
              <a:off x="0" y="213726"/>
              <a:ext cx="2427868" cy="879475"/>
            </a:xfrm>
            <a:prstGeom prst="rect">
              <a:avLst/>
            </a:prstGeom>
          </p:spPr>
          <p:txBody>
            <a:bodyPr lIns="50800" tIns="50800" rIns="50800" bIns="50800" rtlCol="0" anchor="ctr"/>
            <a:lstStyle/>
            <a:p>
              <a:pPr>
                <a:lnSpc>
                  <a:spcPts val="3499"/>
                </a:lnSpc>
              </a:pPr>
              <a:r>
                <a:rPr lang="en-US" sz="2499" dirty="0">
                  <a:solidFill>
                    <a:srgbClr val="000000"/>
                  </a:solidFill>
                  <a:latin typeface="Poppins Semi-Bold"/>
                </a:rPr>
                <a:t>Ibu Rina dapat menggunakan metode pembelajaran yang sesuai dengan tahapan perkembangan kognitif dan </a:t>
              </a:r>
              <a:r>
                <a:rPr lang="en-US" sz="2499" dirty="0" err="1">
                  <a:solidFill>
                    <a:srgbClr val="000000"/>
                  </a:solidFill>
                  <a:latin typeface="Poppins Semi-Bold"/>
                </a:rPr>
                <a:t>psikomotorik</a:t>
              </a:r>
              <a:r>
                <a:rPr lang="en-US" sz="2499" dirty="0">
                  <a:solidFill>
                    <a:srgbClr val="000000"/>
                  </a:solidFill>
                  <a:latin typeface="Poppins Semi-Bold"/>
                </a:rPr>
                <a:t> peserta </a:t>
              </a:r>
              <a:r>
                <a:rPr lang="en-US" sz="2499" dirty="0" err="1">
                  <a:solidFill>
                    <a:srgbClr val="000000"/>
                  </a:solidFill>
                  <a:latin typeface="Poppins Semi-Bold"/>
                </a:rPr>
                <a:t>didiknya</a:t>
              </a:r>
              <a:r>
                <a:rPr lang="en-US" sz="2499" dirty="0">
                  <a:solidFill>
                    <a:srgbClr val="000000"/>
                  </a:solidFill>
                  <a:latin typeface="Poppins Semi-Bold"/>
                </a:rPr>
                <a:t>. Ibu Rina dapat menggunakan metode pembelajaran yang lebih visual dan bermain untuk membantu peserta </a:t>
              </a:r>
              <a:r>
                <a:rPr lang="en-US" sz="2499" dirty="0" err="1">
                  <a:solidFill>
                    <a:srgbClr val="000000"/>
                  </a:solidFill>
                  <a:latin typeface="Poppins Semi-Bold"/>
                </a:rPr>
                <a:t>didiknya</a:t>
              </a:r>
              <a:r>
                <a:rPr lang="en-US" sz="2499" dirty="0">
                  <a:solidFill>
                    <a:srgbClr val="000000"/>
                  </a:solidFill>
                  <a:latin typeface="Poppins Semi-Bold"/>
                </a:rPr>
                <a:t> memahami konsep matematika secara lebih mudah dan menyenangkan. Selain itu, Rina juga dapat memberikan latihan-latihan yang sesuai dengan kemampuan peserta </a:t>
              </a:r>
              <a:r>
                <a:rPr lang="en-US" sz="2499" dirty="0" err="1">
                  <a:solidFill>
                    <a:srgbClr val="000000"/>
                  </a:solidFill>
                  <a:latin typeface="Poppins Semi-Bold"/>
                </a:rPr>
                <a:t>didiknya</a:t>
              </a:r>
              <a:r>
                <a:rPr lang="en-US" sz="2499" dirty="0">
                  <a:solidFill>
                    <a:srgbClr val="000000"/>
                  </a:solidFill>
                  <a:latin typeface="Poppins Semi-Bold"/>
                </a:rPr>
                <a:t> dan memberikan dorongan positif untuk meningkatkan motivasi dan kepercayaan diri peserta didik.</a:t>
              </a:r>
            </a:p>
          </p:txBody>
        </p:sp>
      </p:grpSp>
      <p:grpSp>
        <p:nvGrpSpPr>
          <p:cNvPr id="9" name="Group 9"/>
          <p:cNvGrpSpPr/>
          <p:nvPr/>
        </p:nvGrpSpPr>
        <p:grpSpPr>
          <a:xfrm>
            <a:off x="1355863" y="8752429"/>
            <a:ext cx="8421388" cy="676610"/>
            <a:chOff x="0" y="0"/>
            <a:chExt cx="2217979" cy="178202"/>
          </a:xfrm>
        </p:grpSpPr>
        <p:sp>
          <p:nvSpPr>
            <p:cNvPr id="10" name="Freeform 10"/>
            <p:cNvSpPr/>
            <p:nvPr/>
          </p:nvSpPr>
          <p:spPr>
            <a:xfrm>
              <a:off x="0" y="0"/>
              <a:ext cx="2217979" cy="178202"/>
            </a:xfrm>
            <a:custGeom>
              <a:avLst/>
              <a:gdLst/>
              <a:ahLst/>
              <a:cxnLst/>
              <a:rect l="l" t="t" r="r" b="b"/>
              <a:pathLst>
                <a:path w="2217979" h="178202">
                  <a:moveTo>
                    <a:pt x="46885" y="0"/>
                  </a:moveTo>
                  <a:lnTo>
                    <a:pt x="2171094" y="0"/>
                  </a:lnTo>
                  <a:cubicBezTo>
                    <a:pt x="2196988" y="0"/>
                    <a:pt x="2217979" y="20991"/>
                    <a:pt x="2217979" y="46885"/>
                  </a:cubicBezTo>
                  <a:lnTo>
                    <a:pt x="2217979" y="131317"/>
                  </a:lnTo>
                  <a:cubicBezTo>
                    <a:pt x="2217979" y="143751"/>
                    <a:pt x="2213039" y="155677"/>
                    <a:pt x="2204246" y="164469"/>
                  </a:cubicBezTo>
                  <a:cubicBezTo>
                    <a:pt x="2195454" y="173262"/>
                    <a:pt x="2183528" y="178202"/>
                    <a:pt x="2171094" y="178202"/>
                  </a:cubicBezTo>
                  <a:lnTo>
                    <a:pt x="46885" y="178202"/>
                  </a:lnTo>
                  <a:cubicBezTo>
                    <a:pt x="34450" y="178202"/>
                    <a:pt x="22525" y="173262"/>
                    <a:pt x="13732" y="164469"/>
                  </a:cubicBezTo>
                  <a:cubicBezTo>
                    <a:pt x="4940" y="155677"/>
                    <a:pt x="0" y="143751"/>
                    <a:pt x="0" y="13131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394694" y="2649898"/>
            <a:ext cx="8421388" cy="541291"/>
            <a:chOff x="0" y="0"/>
            <a:chExt cx="2217979" cy="142562"/>
          </a:xfrm>
        </p:grpSpPr>
        <p:sp>
          <p:nvSpPr>
            <p:cNvPr id="13" name="Freeform 13"/>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328306" y="3191189"/>
            <a:ext cx="6122944" cy="7242192"/>
          </a:xfrm>
          <a:custGeom>
            <a:avLst/>
            <a:gdLst/>
            <a:ahLst/>
            <a:cxnLst/>
            <a:rect l="l" t="t" r="r" b="b"/>
            <a:pathLst>
              <a:path w="6122944" h="7242192">
                <a:moveTo>
                  <a:pt x="0" y="0"/>
                </a:moveTo>
                <a:lnTo>
                  <a:pt x="6122944" y="0"/>
                </a:lnTo>
                <a:lnTo>
                  <a:pt x="6122944" y="7242192"/>
                </a:lnTo>
                <a:lnTo>
                  <a:pt x="0" y="7242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6" name="TextBox 16"/>
          <p:cNvSpPr txBox="1"/>
          <p:nvPr/>
        </p:nvSpPr>
        <p:spPr>
          <a:xfrm>
            <a:off x="0" y="1252901"/>
            <a:ext cx="18288000" cy="1396998"/>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Apa yang dapat Rina lakukan untuk membantu peserta didiknya sesuai dengan tahapan perkembangan usia?</a:t>
            </a:r>
          </a:p>
        </p:txBody>
      </p:sp>
      <p:sp>
        <p:nvSpPr>
          <p:cNvPr id="17" name="TextBox 17"/>
          <p:cNvSpPr txBox="1"/>
          <p:nvPr/>
        </p:nvSpPr>
        <p:spPr>
          <a:xfrm>
            <a:off x="8870851" y="-600075"/>
            <a:ext cx="546298" cy="1872625"/>
          </a:xfrm>
          <a:prstGeom prst="rect">
            <a:avLst/>
          </a:prstGeom>
        </p:spPr>
        <p:txBody>
          <a:bodyPr lIns="0" tIns="0" rIns="0" bIns="0" rtlCol="0" anchor="t">
            <a:spAutoFit/>
          </a:bodyPr>
          <a:lstStyle/>
          <a:p>
            <a:pPr algn="ctr">
              <a:lnSpc>
                <a:spcPts val="11759"/>
              </a:lnSpc>
              <a:spcBef>
                <a:spcPct val="0"/>
              </a:spcBef>
            </a:pPr>
            <a:r>
              <a:rPr lang="en-US" sz="8399">
                <a:solidFill>
                  <a:srgbClr val="EEE3CB"/>
                </a:solidFill>
                <a:latin typeface="Dimsum Bold"/>
              </a:rPr>
              <a:t>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04462"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6" name="Group 6"/>
          <p:cNvGrpSpPr/>
          <p:nvPr/>
        </p:nvGrpSpPr>
        <p:grpSpPr>
          <a:xfrm>
            <a:off x="1388126" y="3254885"/>
            <a:ext cx="9196894" cy="5113707"/>
            <a:chOff x="-13987" y="0"/>
            <a:chExt cx="2422227" cy="1346820"/>
          </a:xfrm>
        </p:grpSpPr>
        <p:sp>
          <p:nvSpPr>
            <p:cNvPr id="7" name="Freeform 7"/>
            <p:cNvSpPr/>
            <p:nvPr/>
          </p:nvSpPr>
          <p:spPr>
            <a:xfrm>
              <a:off x="0" y="0"/>
              <a:ext cx="2351525" cy="1346820"/>
            </a:xfrm>
            <a:custGeom>
              <a:avLst/>
              <a:gdLst/>
              <a:ahLst/>
              <a:cxnLst/>
              <a:rect l="l" t="t" r="r" b="b"/>
              <a:pathLst>
                <a:path w="2351525" h="1346820">
                  <a:moveTo>
                    <a:pt x="0" y="0"/>
                  </a:moveTo>
                  <a:lnTo>
                    <a:pt x="2351525" y="0"/>
                  </a:lnTo>
                  <a:lnTo>
                    <a:pt x="2351525" y="1346820"/>
                  </a:lnTo>
                  <a:lnTo>
                    <a:pt x="0" y="1346820"/>
                  </a:lnTo>
                  <a:close/>
                </a:path>
              </a:pathLst>
            </a:custGeom>
            <a:solidFill>
              <a:srgbClr val="F8DEAD"/>
            </a:solidFill>
          </p:spPr>
          <p:txBody>
            <a:bodyPr/>
            <a:lstStyle/>
            <a:p>
              <a:endParaRPr lang="en-ID"/>
            </a:p>
          </p:txBody>
        </p:sp>
        <p:sp>
          <p:nvSpPr>
            <p:cNvPr id="8" name="TextBox 8"/>
            <p:cNvSpPr txBox="1"/>
            <p:nvPr/>
          </p:nvSpPr>
          <p:spPr>
            <a:xfrm>
              <a:off x="-13987" y="193287"/>
              <a:ext cx="2422227" cy="869950"/>
            </a:xfrm>
            <a:prstGeom prst="rect">
              <a:avLst/>
            </a:prstGeom>
          </p:spPr>
          <p:txBody>
            <a:bodyPr lIns="50800" tIns="50800" rIns="50800" bIns="50800" rtlCol="0" anchor="ctr"/>
            <a:lstStyle/>
            <a:p>
              <a:pPr>
                <a:lnSpc>
                  <a:spcPts val="3219"/>
                </a:lnSpc>
              </a:pPr>
              <a:r>
                <a:rPr lang="en-US" sz="2299" dirty="0">
                  <a:solidFill>
                    <a:srgbClr val="000000"/>
                  </a:solidFill>
                  <a:latin typeface="Poppins Semi-Bold"/>
                </a:rPr>
                <a:t>Karena teori perkembangan kognitif Jean Piaget menyatakan bahwa setiap anak memiliki tahapan perkembangan kognitif yang berbeda-beda. Pada tahap operasi konkret, anak-anak di usia 7-11 tahun mulai mampu berpikir logis dan dapat memahami konsep matematika secara lebih abstrak. Namun pada tahap ini, anak-anak masih membutuhkan bantuan visual dan konkret untuk memahami konsep matematika. Oleh karena itu, metode pembelajaran yang lebih visual dan bermain dapat membantu peserta didik memahami konsep matematika secara lebih mudah dan menyenangkan.</a:t>
              </a:r>
            </a:p>
          </p:txBody>
        </p:sp>
      </p:grpSp>
      <p:grpSp>
        <p:nvGrpSpPr>
          <p:cNvPr id="9" name="Group 9"/>
          <p:cNvGrpSpPr/>
          <p:nvPr/>
        </p:nvGrpSpPr>
        <p:grpSpPr>
          <a:xfrm>
            <a:off x="1355863" y="8752429"/>
            <a:ext cx="7822338" cy="676610"/>
            <a:chOff x="0" y="0"/>
            <a:chExt cx="2060204" cy="178202"/>
          </a:xfrm>
        </p:grpSpPr>
        <p:sp>
          <p:nvSpPr>
            <p:cNvPr id="10" name="Freeform 10"/>
            <p:cNvSpPr/>
            <p:nvPr/>
          </p:nvSpPr>
          <p:spPr>
            <a:xfrm>
              <a:off x="0" y="0"/>
              <a:ext cx="2060204" cy="178202"/>
            </a:xfrm>
            <a:custGeom>
              <a:avLst/>
              <a:gdLst/>
              <a:ahLst/>
              <a:cxnLst/>
              <a:rect l="l" t="t" r="r" b="b"/>
              <a:pathLst>
                <a:path w="2060204" h="178202">
                  <a:moveTo>
                    <a:pt x="50476" y="0"/>
                  </a:moveTo>
                  <a:lnTo>
                    <a:pt x="2009729" y="0"/>
                  </a:lnTo>
                  <a:cubicBezTo>
                    <a:pt x="2023116" y="0"/>
                    <a:pt x="2035954" y="5318"/>
                    <a:pt x="2045420" y="14784"/>
                  </a:cubicBezTo>
                  <a:cubicBezTo>
                    <a:pt x="2054886" y="24250"/>
                    <a:pt x="2060204" y="37089"/>
                    <a:pt x="2060204" y="50476"/>
                  </a:cubicBezTo>
                  <a:lnTo>
                    <a:pt x="2060204" y="127726"/>
                  </a:lnTo>
                  <a:cubicBezTo>
                    <a:pt x="2060204" y="155603"/>
                    <a:pt x="2037605" y="178202"/>
                    <a:pt x="2009729" y="178202"/>
                  </a:cubicBezTo>
                  <a:lnTo>
                    <a:pt x="50476" y="178202"/>
                  </a:lnTo>
                  <a:cubicBezTo>
                    <a:pt x="22599" y="178202"/>
                    <a:pt x="0" y="155603"/>
                    <a:pt x="0" y="127726"/>
                  </a:cubicBezTo>
                  <a:lnTo>
                    <a:pt x="0" y="50476"/>
                  </a:lnTo>
                  <a:cubicBezTo>
                    <a:pt x="0" y="22599"/>
                    <a:pt x="22599" y="0"/>
                    <a:pt x="50476" y="0"/>
                  </a:cubicBezTo>
                  <a:close/>
                </a:path>
              </a:pathLst>
            </a:custGeom>
            <a:solidFill>
              <a:srgbClr val="EEE3CB"/>
            </a:solidFill>
          </p:spPr>
          <p:txBody>
            <a:bodyPr/>
            <a:lstStyle/>
            <a:p>
              <a:endParaRPr lang="en-ID"/>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394694" y="2649898"/>
            <a:ext cx="8421388" cy="541291"/>
            <a:chOff x="0" y="0"/>
            <a:chExt cx="2217979" cy="142562"/>
          </a:xfrm>
        </p:grpSpPr>
        <p:sp>
          <p:nvSpPr>
            <p:cNvPr id="13" name="Freeform 13"/>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1559970" y="3036174"/>
            <a:ext cx="6102849" cy="5835849"/>
          </a:xfrm>
          <a:custGeom>
            <a:avLst/>
            <a:gdLst/>
            <a:ahLst/>
            <a:cxnLst/>
            <a:rect l="l" t="t" r="r" b="b"/>
            <a:pathLst>
              <a:path w="6102849" h="5835849">
                <a:moveTo>
                  <a:pt x="0" y="0"/>
                </a:moveTo>
                <a:lnTo>
                  <a:pt x="6102849" y="0"/>
                </a:lnTo>
                <a:lnTo>
                  <a:pt x="6102849" y="5835850"/>
                </a:lnTo>
                <a:lnTo>
                  <a:pt x="0" y="5835850"/>
                </a:lnTo>
                <a:lnTo>
                  <a:pt x="0" y="0"/>
                </a:lnTo>
                <a:close/>
              </a:path>
            </a:pathLst>
          </a:custGeom>
          <a:blipFill>
            <a:blip r:embed="rId6"/>
            <a:stretch>
              <a:fillRect/>
            </a:stretch>
          </a:blipFill>
        </p:spPr>
        <p:txBody>
          <a:bodyPr/>
          <a:lstStyle/>
          <a:p>
            <a:endParaRPr lang="en-ID"/>
          </a:p>
        </p:txBody>
      </p:sp>
      <p:sp>
        <p:nvSpPr>
          <p:cNvPr id="16" name="TextBox 16"/>
          <p:cNvSpPr txBox="1"/>
          <p:nvPr/>
        </p:nvSpPr>
        <p:spPr>
          <a:xfrm>
            <a:off x="0" y="1252901"/>
            <a:ext cx="18288000" cy="1396998"/>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·Mengapa Anda menyarankan hal tersebut? Elaborasi jawaban Anda dengan menyertakan teori yang berkaitan?</a:t>
            </a:r>
          </a:p>
        </p:txBody>
      </p:sp>
      <p:sp>
        <p:nvSpPr>
          <p:cNvPr id="17" name="TextBox 17"/>
          <p:cNvSpPr txBox="1"/>
          <p:nvPr/>
        </p:nvSpPr>
        <p:spPr>
          <a:xfrm>
            <a:off x="8801001" y="-600075"/>
            <a:ext cx="685998" cy="1872625"/>
          </a:xfrm>
          <a:prstGeom prst="rect">
            <a:avLst/>
          </a:prstGeom>
        </p:spPr>
        <p:txBody>
          <a:bodyPr lIns="0" tIns="0" rIns="0" bIns="0" rtlCol="0" anchor="t">
            <a:spAutoFit/>
          </a:bodyPr>
          <a:lstStyle/>
          <a:p>
            <a:pPr algn="ctr">
              <a:lnSpc>
                <a:spcPts val="11759"/>
              </a:lnSpc>
              <a:spcBef>
                <a:spcPct val="0"/>
              </a:spcBef>
            </a:pPr>
            <a:r>
              <a:rPr lang="en-US" sz="8399">
                <a:solidFill>
                  <a:srgbClr val="EEE3CB"/>
                </a:solidFill>
                <a:latin typeface="Dimsum Bold"/>
              </a:rPr>
              <a:t>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5935049"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rot="-5400000" flipH="1">
            <a:off x="10813105"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grpSp>
        <p:nvGrpSpPr>
          <p:cNvPr id="5" name="Group 5"/>
          <p:cNvGrpSpPr/>
          <p:nvPr/>
        </p:nvGrpSpPr>
        <p:grpSpPr>
          <a:xfrm>
            <a:off x="1610865" y="3245982"/>
            <a:ext cx="15053258" cy="5229047"/>
            <a:chOff x="-3427" y="0"/>
            <a:chExt cx="3964644" cy="1377198"/>
          </a:xfrm>
        </p:grpSpPr>
        <p:sp>
          <p:nvSpPr>
            <p:cNvPr id="6" name="Freeform 6"/>
            <p:cNvSpPr/>
            <p:nvPr/>
          </p:nvSpPr>
          <p:spPr>
            <a:xfrm>
              <a:off x="0" y="0"/>
              <a:ext cx="3961217" cy="1377198"/>
            </a:xfrm>
            <a:custGeom>
              <a:avLst/>
              <a:gdLst/>
              <a:ahLst/>
              <a:cxnLst/>
              <a:rect l="l" t="t" r="r" b="b"/>
              <a:pathLst>
                <a:path w="3961217" h="1377198">
                  <a:moveTo>
                    <a:pt x="26252" y="0"/>
                  </a:moveTo>
                  <a:lnTo>
                    <a:pt x="3934965" y="0"/>
                  </a:lnTo>
                  <a:cubicBezTo>
                    <a:pt x="3949464" y="0"/>
                    <a:pt x="3961217" y="11753"/>
                    <a:pt x="3961217" y="26252"/>
                  </a:cubicBezTo>
                  <a:lnTo>
                    <a:pt x="3961217" y="1350946"/>
                  </a:lnTo>
                  <a:cubicBezTo>
                    <a:pt x="3961217" y="1365444"/>
                    <a:pt x="3949464" y="1377198"/>
                    <a:pt x="3934965" y="1377198"/>
                  </a:cubicBezTo>
                  <a:lnTo>
                    <a:pt x="26252" y="1377198"/>
                  </a:lnTo>
                  <a:cubicBezTo>
                    <a:pt x="19290" y="1377198"/>
                    <a:pt x="12612" y="1374432"/>
                    <a:pt x="7689" y="1369509"/>
                  </a:cubicBezTo>
                  <a:cubicBezTo>
                    <a:pt x="2766" y="1364585"/>
                    <a:pt x="0" y="1357908"/>
                    <a:pt x="0" y="1350946"/>
                  </a:cubicBezTo>
                  <a:lnTo>
                    <a:pt x="0" y="26252"/>
                  </a:lnTo>
                  <a:cubicBezTo>
                    <a:pt x="0" y="11753"/>
                    <a:pt x="11753" y="0"/>
                    <a:pt x="26252" y="0"/>
                  </a:cubicBezTo>
                  <a:close/>
                </a:path>
              </a:pathLst>
            </a:custGeom>
            <a:solidFill>
              <a:srgbClr val="F8DEAD"/>
            </a:solidFill>
          </p:spPr>
          <p:txBody>
            <a:bodyPr/>
            <a:lstStyle/>
            <a:p>
              <a:endParaRPr lang="en-ID"/>
            </a:p>
          </p:txBody>
        </p:sp>
        <p:sp>
          <p:nvSpPr>
            <p:cNvPr id="7" name="TextBox 7"/>
            <p:cNvSpPr txBox="1"/>
            <p:nvPr/>
          </p:nvSpPr>
          <p:spPr>
            <a:xfrm>
              <a:off x="-3427" y="253518"/>
              <a:ext cx="3961217" cy="898525"/>
            </a:xfrm>
            <a:prstGeom prst="rect">
              <a:avLst/>
            </a:prstGeom>
          </p:spPr>
          <p:txBody>
            <a:bodyPr lIns="50800" tIns="50800" rIns="50800" bIns="50800" rtlCol="0" anchor="ctr"/>
            <a:lstStyle/>
            <a:p>
              <a:pPr>
                <a:lnSpc>
                  <a:spcPts val="3919"/>
                </a:lnSpc>
              </a:pPr>
              <a:r>
                <a:rPr lang="en-US" sz="2799" dirty="0">
                  <a:solidFill>
                    <a:srgbClr val="000000"/>
                  </a:solidFill>
                  <a:latin typeface="Poppins"/>
                </a:rPr>
                <a:t>Made adalah seorang guru yang mengajar di salah satu sekolah negeri wilayah Bali. Ia mengampu mata pelajaran bahasa Indonesia. Ia hendak mengajarkan materi teks deskripsi pada peserta </a:t>
              </a:r>
              <a:r>
                <a:rPr lang="en-US" sz="2799" dirty="0" err="1">
                  <a:solidFill>
                    <a:srgbClr val="000000"/>
                  </a:solidFill>
                  <a:latin typeface="Poppins"/>
                </a:rPr>
                <a:t>didiknya</a:t>
              </a:r>
              <a:r>
                <a:rPr lang="en-US" sz="2799" dirty="0">
                  <a:solidFill>
                    <a:srgbClr val="000000"/>
                  </a:solidFill>
                  <a:latin typeface="Poppins"/>
                </a:rPr>
                <a:t>. Pada buku cetak yang menjadi </a:t>
              </a:r>
              <a:r>
                <a:rPr lang="en-US" sz="2799" dirty="0" err="1">
                  <a:solidFill>
                    <a:srgbClr val="000000"/>
                  </a:solidFill>
                  <a:latin typeface="Poppins"/>
                </a:rPr>
                <a:t>panduannya</a:t>
              </a:r>
              <a:r>
                <a:rPr lang="en-US" sz="2799" dirty="0">
                  <a:solidFill>
                    <a:srgbClr val="000000"/>
                  </a:solidFill>
                  <a:latin typeface="Poppins"/>
                </a:rPr>
                <a:t> saat mengajar, terdapat beberapa contoh teks deskripsi menceritakan tentang bangunan-bangunan pencakar langit yang ada di Ibu Kota. Dengan memperhatikan latar belakang setiap peserta </a:t>
              </a:r>
              <a:r>
                <a:rPr lang="en-US" sz="2799" dirty="0" err="1">
                  <a:solidFill>
                    <a:srgbClr val="000000"/>
                  </a:solidFill>
                  <a:latin typeface="Poppins"/>
                </a:rPr>
                <a:t>didiknya</a:t>
              </a:r>
              <a:r>
                <a:rPr lang="en-US" sz="2799" dirty="0">
                  <a:solidFill>
                    <a:srgbClr val="000000"/>
                  </a:solidFill>
                  <a:latin typeface="Poppins"/>
                </a:rPr>
                <a:t>, Made pun mencoba untuk memberikan contoh berbeda. Ia memberikan contoh teks deskripsi tentang pantai dan makanan khas di Bali.</a:t>
              </a:r>
            </a:p>
            <a:p>
              <a:pPr>
                <a:lnSpc>
                  <a:spcPts val="3919"/>
                </a:lnSpc>
              </a:pPr>
              <a:endParaRPr lang="en-US" sz="2799" dirty="0">
                <a:solidFill>
                  <a:srgbClr val="000000"/>
                </a:solidFill>
                <a:latin typeface="Poppins"/>
              </a:endParaRPr>
            </a:p>
          </p:txBody>
        </p:sp>
      </p:grpSp>
      <p:grpSp>
        <p:nvGrpSpPr>
          <p:cNvPr id="8" name="Group 8"/>
          <p:cNvGrpSpPr/>
          <p:nvPr/>
        </p:nvGrpSpPr>
        <p:grpSpPr>
          <a:xfrm>
            <a:off x="3290926" y="2611269"/>
            <a:ext cx="13618265" cy="569898"/>
            <a:chOff x="0" y="0"/>
            <a:chExt cx="3586704" cy="150097"/>
          </a:xfrm>
        </p:grpSpPr>
        <p:sp>
          <p:nvSpPr>
            <p:cNvPr id="9" name="Freeform 9"/>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828937" y="8436255"/>
            <a:ext cx="13618265" cy="315766"/>
            <a:chOff x="0" y="0"/>
            <a:chExt cx="3586704" cy="83165"/>
          </a:xfrm>
        </p:grpSpPr>
        <p:sp>
          <p:nvSpPr>
            <p:cNvPr id="12" name="Freeform 12"/>
            <p:cNvSpPr/>
            <p:nvPr/>
          </p:nvSpPr>
          <p:spPr>
            <a:xfrm>
              <a:off x="0" y="0"/>
              <a:ext cx="3586704" cy="83165"/>
            </a:xfrm>
            <a:custGeom>
              <a:avLst/>
              <a:gdLst/>
              <a:ahLst/>
              <a:cxnLst/>
              <a:rect l="l" t="t" r="r" b="b"/>
              <a:pathLst>
                <a:path w="3586704" h="83165">
                  <a:moveTo>
                    <a:pt x="28993" y="0"/>
                  </a:moveTo>
                  <a:lnTo>
                    <a:pt x="3557710" y="0"/>
                  </a:lnTo>
                  <a:cubicBezTo>
                    <a:pt x="3573723" y="0"/>
                    <a:pt x="3586704" y="12981"/>
                    <a:pt x="3586704" y="28993"/>
                  </a:cubicBezTo>
                  <a:lnTo>
                    <a:pt x="3586704" y="54171"/>
                  </a:lnTo>
                  <a:cubicBezTo>
                    <a:pt x="3586704" y="70184"/>
                    <a:pt x="3573723" y="83165"/>
                    <a:pt x="3557710" y="83165"/>
                  </a:cubicBezTo>
                  <a:lnTo>
                    <a:pt x="28993" y="83165"/>
                  </a:lnTo>
                  <a:cubicBezTo>
                    <a:pt x="12981" y="83165"/>
                    <a:pt x="0" y="70184"/>
                    <a:pt x="0" y="54171"/>
                  </a:cubicBezTo>
                  <a:lnTo>
                    <a:pt x="0" y="28993"/>
                  </a:lnTo>
                  <a:cubicBezTo>
                    <a:pt x="0" y="12981"/>
                    <a:pt x="12981" y="0"/>
                    <a:pt x="28993" y="0"/>
                  </a:cubicBezTo>
                  <a:close/>
                </a:path>
              </a:pathLst>
            </a:custGeom>
            <a:solidFill>
              <a:srgbClr val="732E08"/>
            </a:solidFill>
          </p:spPr>
          <p:txBody>
            <a:bodyPr/>
            <a:lstStyle/>
            <a:p>
              <a:endParaRPr lang="en-ID"/>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374144" y="8748838"/>
            <a:ext cx="13618265" cy="569898"/>
            <a:chOff x="0" y="0"/>
            <a:chExt cx="3586704" cy="150097"/>
          </a:xfrm>
        </p:grpSpPr>
        <p:sp>
          <p:nvSpPr>
            <p:cNvPr id="15" name="Freeform 15"/>
            <p:cNvSpPr/>
            <p:nvPr/>
          </p:nvSpPr>
          <p:spPr>
            <a:xfrm>
              <a:off x="0" y="0"/>
              <a:ext cx="3586704" cy="150097"/>
            </a:xfrm>
            <a:custGeom>
              <a:avLst/>
              <a:gdLst/>
              <a:ahLst/>
              <a:cxnLst/>
              <a:rect l="l" t="t" r="r" b="b"/>
              <a:pathLst>
                <a:path w="3586704" h="150097">
                  <a:moveTo>
                    <a:pt x="28993" y="0"/>
                  </a:moveTo>
                  <a:lnTo>
                    <a:pt x="3557710" y="0"/>
                  </a:lnTo>
                  <a:cubicBezTo>
                    <a:pt x="3573723" y="0"/>
                    <a:pt x="3586704" y="12981"/>
                    <a:pt x="3586704" y="28993"/>
                  </a:cubicBezTo>
                  <a:lnTo>
                    <a:pt x="3586704" y="121103"/>
                  </a:lnTo>
                  <a:cubicBezTo>
                    <a:pt x="3586704" y="137116"/>
                    <a:pt x="3573723" y="150097"/>
                    <a:pt x="3557710" y="150097"/>
                  </a:cubicBezTo>
                  <a:lnTo>
                    <a:pt x="28993" y="150097"/>
                  </a:lnTo>
                  <a:cubicBezTo>
                    <a:pt x="12981" y="150097"/>
                    <a:pt x="0" y="137116"/>
                    <a:pt x="0" y="121103"/>
                  </a:cubicBezTo>
                  <a:lnTo>
                    <a:pt x="0" y="28993"/>
                  </a:lnTo>
                  <a:cubicBezTo>
                    <a:pt x="0" y="12981"/>
                    <a:pt x="12981" y="0"/>
                    <a:pt x="28993" y="0"/>
                  </a:cubicBezTo>
                  <a:close/>
                </a:path>
              </a:pathLst>
            </a:custGeom>
            <a:solidFill>
              <a:srgbClr val="EEE3CB"/>
            </a:solidFill>
          </p:spPr>
          <p:txBody>
            <a:bodyPr/>
            <a:lstStyle/>
            <a:p>
              <a:endParaRPr lang="en-ID"/>
            </a:p>
          </p:txBody>
        </p:sp>
        <p:sp>
          <p:nvSpPr>
            <p:cNvPr id="16" name="TextBox 1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flipV="1">
            <a:off x="-2057400" y="-205740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D"/>
          </a:p>
        </p:txBody>
      </p:sp>
      <p:sp>
        <p:nvSpPr>
          <p:cNvPr id="18" name="TextBox 18"/>
          <p:cNvSpPr txBox="1"/>
          <p:nvPr/>
        </p:nvSpPr>
        <p:spPr>
          <a:xfrm>
            <a:off x="4028708" y="514350"/>
            <a:ext cx="10230584" cy="1607671"/>
          </a:xfrm>
          <a:prstGeom prst="rect">
            <a:avLst/>
          </a:prstGeom>
        </p:spPr>
        <p:txBody>
          <a:bodyPr lIns="0" tIns="0" rIns="0" bIns="0" rtlCol="0" anchor="t">
            <a:spAutoFit/>
          </a:bodyPr>
          <a:lstStyle/>
          <a:p>
            <a:pPr algn="ctr">
              <a:lnSpc>
                <a:spcPts val="10080"/>
              </a:lnSpc>
            </a:pPr>
            <a:r>
              <a:rPr lang="en-US" sz="7200">
                <a:solidFill>
                  <a:srgbClr val="732E08"/>
                </a:solidFill>
                <a:latin typeface="Dimsum Semi-Bold"/>
              </a:rPr>
              <a:t>Kasus 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3CB"/>
        </a:solidFill>
        <a:effectLst/>
      </p:bgPr>
    </p:bg>
    <p:spTree>
      <p:nvGrpSpPr>
        <p:cNvPr id="1" name=""/>
        <p:cNvGrpSpPr/>
        <p:nvPr/>
      </p:nvGrpSpPr>
      <p:grpSpPr>
        <a:xfrm>
          <a:off x="0" y="0"/>
          <a:ext cx="0" cy="0"/>
          <a:chOff x="0" y="0"/>
          <a:chExt cx="0" cy="0"/>
        </a:xfrm>
      </p:grpSpPr>
      <p:sp>
        <p:nvSpPr>
          <p:cNvPr id="2" name="Freeform 2"/>
          <p:cNvSpPr/>
          <p:nvPr/>
        </p:nvSpPr>
        <p:spPr>
          <a:xfrm rot="-5400000" flipH="1">
            <a:off x="866494" y="2812105"/>
            <a:ext cx="6608402" cy="6283989"/>
          </a:xfrm>
          <a:custGeom>
            <a:avLst/>
            <a:gdLst/>
            <a:ahLst/>
            <a:cxnLst/>
            <a:rect l="l" t="t" r="r" b="b"/>
            <a:pathLst>
              <a:path w="6608402" h="6283989">
                <a:moveTo>
                  <a:pt x="6608401" y="0"/>
                </a:moveTo>
                <a:lnTo>
                  <a:pt x="0" y="0"/>
                </a:lnTo>
                <a:lnTo>
                  <a:pt x="0" y="6283989"/>
                </a:lnTo>
                <a:lnTo>
                  <a:pt x="6608401" y="6283989"/>
                </a:lnTo>
                <a:lnTo>
                  <a:pt x="66084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flipH="1">
            <a:off x="4672783" y="2812105"/>
            <a:ext cx="6608402" cy="6283989"/>
          </a:xfrm>
          <a:custGeom>
            <a:avLst/>
            <a:gdLst/>
            <a:ahLst/>
            <a:cxnLst/>
            <a:rect l="l" t="t" r="r" b="b"/>
            <a:pathLst>
              <a:path w="6608402" h="6283989">
                <a:moveTo>
                  <a:pt x="6608402" y="0"/>
                </a:moveTo>
                <a:lnTo>
                  <a:pt x="0" y="0"/>
                </a:lnTo>
                <a:lnTo>
                  <a:pt x="0" y="6283989"/>
                </a:lnTo>
                <a:lnTo>
                  <a:pt x="6608402" y="6283989"/>
                </a:lnTo>
                <a:lnTo>
                  <a:pt x="660840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a:off x="162306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flipV="1">
            <a:off x="7696857" y="0"/>
            <a:ext cx="2962688" cy="1443447"/>
          </a:xfrm>
          <a:custGeom>
            <a:avLst/>
            <a:gdLst/>
            <a:ahLst/>
            <a:cxnLst/>
            <a:rect l="l" t="t" r="r" b="b"/>
            <a:pathLst>
              <a:path w="2962688" h="1443447">
                <a:moveTo>
                  <a:pt x="0" y="1443447"/>
                </a:moveTo>
                <a:lnTo>
                  <a:pt x="2962689" y="1443447"/>
                </a:lnTo>
                <a:lnTo>
                  <a:pt x="2962689" y="0"/>
                </a:lnTo>
                <a:lnTo>
                  <a:pt x="0" y="0"/>
                </a:lnTo>
                <a:lnTo>
                  <a:pt x="0" y="1443447"/>
                </a:lnTo>
                <a:close/>
              </a:path>
            </a:pathLst>
          </a:custGeom>
          <a:blipFill>
            <a:blip r:embed="rId4">
              <a:extLst>
                <a:ext uri="{96DAC541-7B7A-43D3-8B79-37D633B846F1}">
                  <asvg:svgBlip xmlns:asvg="http://schemas.microsoft.com/office/drawing/2016/SVG/main" r:embed="rId5"/>
                </a:ext>
              </a:extLst>
            </a:blip>
            <a:stretch>
              <a:fillRect b="-105250"/>
            </a:stretch>
          </a:blipFill>
        </p:spPr>
        <p:txBody>
          <a:bodyPr/>
          <a:lstStyle/>
          <a:p>
            <a:endParaRPr lang="en-ID"/>
          </a:p>
        </p:txBody>
      </p:sp>
      <p:grpSp>
        <p:nvGrpSpPr>
          <p:cNvPr id="6" name="Group 6"/>
          <p:cNvGrpSpPr/>
          <p:nvPr/>
        </p:nvGrpSpPr>
        <p:grpSpPr>
          <a:xfrm>
            <a:off x="1441233" y="3254885"/>
            <a:ext cx="9265212" cy="5128799"/>
            <a:chOff x="0" y="0"/>
            <a:chExt cx="2440220" cy="1350795"/>
          </a:xfrm>
        </p:grpSpPr>
        <p:sp>
          <p:nvSpPr>
            <p:cNvPr id="7" name="Freeform 7"/>
            <p:cNvSpPr/>
            <p:nvPr/>
          </p:nvSpPr>
          <p:spPr>
            <a:xfrm>
              <a:off x="0" y="0"/>
              <a:ext cx="2378832" cy="1350795"/>
            </a:xfrm>
            <a:custGeom>
              <a:avLst/>
              <a:gdLst/>
              <a:ahLst/>
              <a:cxnLst/>
              <a:rect l="l" t="t" r="r" b="b"/>
              <a:pathLst>
                <a:path w="2378832" h="1350795">
                  <a:moveTo>
                    <a:pt x="0" y="0"/>
                  </a:moveTo>
                  <a:lnTo>
                    <a:pt x="2378832" y="0"/>
                  </a:lnTo>
                  <a:lnTo>
                    <a:pt x="2378832" y="1350795"/>
                  </a:lnTo>
                  <a:lnTo>
                    <a:pt x="0" y="1350795"/>
                  </a:lnTo>
                  <a:close/>
                </a:path>
              </a:pathLst>
            </a:custGeom>
            <a:solidFill>
              <a:srgbClr val="F8DEAD"/>
            </a:solidFill>
          </p:spPr>
          <p:txBody>
            <a:bodyPr/>
            <a:lstStyle/>
            <a:p>
              <a:endParaRPr lang="en-ID"/>
            </a:p>
          </p:txBody>
        </p:sp>
        <p:sp>
          <p:nvSpPr>
            <p:cNvPr id="8" name="TextBox 8"/>
            <p:cNvSpPr txBox="1"/>
            <p:nvPr/>
          </p:nvSpPr>
          <p:spPr>
            <a:xfrm>
              <a:off x="0" y="258456"/>
              <a:ext cx="2440220" cy="869950"/>
            </a:xfrm>
            <a:prstGeom prst="rect">
              <a:avLst/>
            </a:prstGeom>
          </p:spPr>
          <p:txBody>
            <a:bodyPr lIns="50800" tIns="50800" rIns="50800" bIns="50800" rtlCol="0" anchor="ctr"/>
            <a:lstStyle/>
            <a:p>
              <a:pPr>
                <a:lnSpc>
                  <a:spcPts val="3079"/>
                </a:lnSpc>
              </a:pPr>
              <a:r>
                <a:rPr lang="en-US" sz="2199" dirty="0">
                  <a:solidFill>
                    <a:srgbClr val="000000"/>
                  </a:solidFill>
                  <a:latin typeface="Poppins Semi-Bold"/>
                </a:rPr>
                <a:t>Menurut saya, pertimbangan dan keputusan Made sudah sesuai. Sebagai seorang guru, Made telah memperhatikan latar belakang setiap peserta </a:t>
              </a:r>
              <a:r>
                <a:rPr lang="en-US" sz="2199" dirty="0" err="1">
                  <a:solidFill>
                    <a:srgbClr val="000000"/>
                  </a:solidFill>
                  <a:latin typeface="Poppins Semi-Bold"/>
                </a:rPr>
                <a:t>didiknya</a:t>
              </a:r>
              <a:r>
                <a:rPr lang="en-US" sz="2199" dirty="0">
                  <a:solidFill>
                    <a:srgbClr val="000000"/>
                  </a:solidFill>
                  <a:latin typeface="Poppins Semi-Bold"/>
                </a:rPr>
                <a:t> dan memberikan contoh teks deskripsi yang relevan dengan lingkungan sekitar peserta </a:t>
              </a:r>
              <a:r>
                <a:rPr lang="en-US" sz="2199" dirty="0" err="1">
                  <a:solidFill>
                    <a:srgbClr val="000000"/>
                  </a:solidFill>
                  <a:latin typeface="Poppins Semi-Bold"/>
                </a:rPr>
                <a:t>didiknya</a:t>
              </a:r>
              <a:r>
                <a:rPr lang="en-US" sz="2199" dirty="0">
                  <a:solidFill>
                    <a:srgbClr val="000000"/>
                  </a:solidFill>
                  <a:latin typeface="Poppins Semi-Bold"/>
                </a:rPr>
                <a:t>. Pada hal ini, Made memberikan contoh teks deskripsi tentang pantai dan makanan khas di Bali, yang merupakan lingkungan sekitar peserta </a:t>
              </a:r>
              <a:r>
                <a:rPr lang="en-US" sz="2199" dirty="0" err="1">
                  <a:solidFill>
                    <a:srgbClr val="000000"/>
                  </a:solidFill>
                  <a:latin typeface="Poppins Semi-Bold"/>
                </a:rPr>
                <a:t>didiknya</a:t>
              </a:r>
              <a:r>
                <a:rPr lang="en-US" sz="2199" dirty="0">
                  <a:solidFill>
                    <a:srgbClr val="000000"/>
                  </a:solidFill>
                  <a:latin typeface="Poppins Semi-Bold"/>
                </a:rPr>
                <a:t>. Dengan memberikan contoh yang relevan dengan lingkungan sekitar peserta didik, Made dapat membantu peserta didik untuk lebih memahami konsep teks deskripsi dan memperkaya pengetahuan mereka tentang lingkungan sekitar.</a:t>
              </a:r>
            </a:p>
            <a:p>
              <a:pPr>
                <a:lnSpc>
                  <a:spcPts val="2799"/>
                </a:lnSpc>
              </a:pPr>
              <a:endParaRPr lang="en-US" sz="2199" dirty="0">
                <a:solidFill>
                  <a:srgbClr val="000000"/>
                </a:solidFill>
                <a:latin typeface="Poppins Semi-Bold"/>
              </a:endParaRPr>
            </a:p>
          </p:txBody>
        </p:sp>
      </p:grpSp>
      <p:grpSp>
        <p:nvGrpSpPr>
          <p:cNvPr id="9" name="Group 9"/>
          <p:cNvGrpSpPr/>
          <p:nvPr/>
        </p:nvGrpSpPr>
        <p:grpSpPr>
          <a:xfrm>
            <a:off x="1355863" y="8752429"/>
            <a:ext cx="8421388" cy="676610"/>
            <a:chOff x="0" y="0"/>
            <a:chExt cx="2217979" cy="178202"/>
          </a:xfrm>
        </p:grpSpPr>
        <p:sp>
          <p:nvSpPr>
            <p:cNvPr id="10" name="Freeform 10"/>
            <p:cNvSpPr/>
            <p:nvPr/>
          </p:nvSpPr>
          <p:spPr>
            <a:xfrm>
              <a:off x="0" y="0"/>
              <a:ext cx="2217979" cy="178202"/>
            </a:xfrm>
            <a:custGeom>
              <a:avLst/>
              <a:gdLst/>
              <a:ahLst/>
              <a:cxnLst/>
              <a:rect l="l" t="t" r="r" b="b"/>
              <a:pathLst>
                <a:path w="2217979" h="178202">
                  <a:moveTo>
                    <a:pt x="46885" y="0"/>
                  </a:moveTo>
                  <a:lnTo>
                    <a:pt x="2171094" y="0"/>
                  </a:lnTo>
                  <a:cubicBezTo>
                    <a:pt x="2196988" y="0"/>
                    <a:pt x="2217979" y="20991"/>
                    <a:pt x="2217979" y="46885"/>
                  </a:cubicBezTo>
                  <a:lnTo>
                    <a:pt x="2217979" y="131317"/>
                  </a:lnTo>
                  <a:cubicBezTo>
                    <a:pt x="2217979" y="143751"/>
                    <a:pt x="2213039" y="155677"/>
                    <a:pt x="2204246" y="164469"/>
                  </a:cubicBezTo>
                  <a:cubicBezTo>
                    <a:pt x="2195454" y="173262"/>
                    <a:pt x="2183528" y="178202"/>
                    <a:pt x="2171094" y="178202"/>
                  </a:cubicBezTo>
                  <a:lnTo>
                    <a:pt x="46885" y="178202"/>
                  </a:lnTo>
                  <a:cubicBezTo>
                    <a:pt x="34450" y="178202"/>
                    <a:pt x="22525" y="173262"/>
                    <a:pt x="13732" y="164469"/>
                  </a:cubicBezTo>
                  <a:cubicBezTo>
                    <a:pt x="4940" y="155677"/>
                    <a:pt x="0" y="143751"/>
                    <a:pt x="0" y="13131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394694" y="2649898"/>
            <a:ext cx="8421388" cy="541291"/>
            <a:chOff x="0" y="0"/>
            <a:chExt cx="2217979" cy="142562"/>
          </a:xfrm>
        </p:grpSpPr>
        <p:sp>
          <p:nvSpPr>
            <p:cNvPr id="13" name="Freeform 13"/>
            <p:cNvSpPr/>
            <p:nvPr/>
          </p:nvSpPr>
          <p:spPr>
            <a:xfrm>
              <a:off x="0" y="0"/>
              <a:ext cx="2217979" cy="142562"/>
            </a:xfrm>
            <a:custGeom>
              <a:avLst/>
              <a:gdLst/>
              <a:ahLst/>
              <a:cxnLst/>
              <a:rect l="l" t="t" r="r" b="b"/>
              <a:pathLst>
                <a:path w="2217979" h="142562">
                  <a:moveTo>
                    <a:pt x="46885" y="0"/>
                  </a:moveTo>
                  <a:lnTo>
                    <a:pt x="2171094" y="0"/>
                  </a:lnTo>
                  <a:cubicBezTo>
                    <a:pt x="2196988" y="0"/>
                    <a:pt x="2217979" y="20991"/>
                    <a:pt x="2217979" y="46885"/>
                  </a:cubicBezTo>
                  <a:lnTo>
                    <a:pt x="2217979" y="95677"/>
                  </a:lnTo>
                  <a:cubicBezTo>
                    <a:pt x="2217979" y="108112"/>
                    <a:pt x="2213039" y="120037"/>
                    <a:pt x="2204246" y="128830"/>
                  </a:cubicBezTo>
                  <a:cubicBezTo>
                    <a:pt x="2195454" y="137623"/>
                    <a:pt x="2183528" y="142562"/>
                    <a:pt x="2171094" y="142562"/>
                  </a:cubicBezTo>
                  <a:lnTo>
                    <a:pt x="46885" y="142562"/>
                  </a:lnTo>
                  <a:cubicBezTo>
                    <a:pt x="20991" y="142562"/>
                    <a:pt x="0" y="121571"/>
                    <a:pt x="0" y="95677"/>
                  </a:cubicBezTo>
                  <a:lnTo>
                    <a:pt x="0" y="46885"/>
                  </a:lnTo>
                  <a:cubicBezTo>
                    <a:pt x="0" y="34450"/>
                    <a:pt x="4940" y="22525"/>
                    <a:pt x="13732" y="13732"/>
                  </a:cubicBezTo>
                  <a:cubicBezTo>
                    <a:pt x="22525" y="4940"/>
                    <a:pt x="34450" y="0"/>
                    <a:pt x="46885" y="0"/>
                  </a:cubicBezTo>
                  <a:close/>
                </a:path>
              </a:pathLst>
            </a:custGeom>
            <a:solidFill>
              <a:srgbClr val="EEE3CB"/>
            </a:solidFill>
          </p:spPr>
          <p:txBody>
            <a:bodyPr/>
            <a:lstStyle/>
            <a:p>
              <a:endParaRPr lang="en-ID"/>
            </a:p>
          </p:txBody>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2592739" y="2356377"/>
            <a:ext cx="4836673" cy="8504040"/>
          </a:xfrm>
          <a:custGeom>
            <a:avLst/>
            <a:gdLst/>
            <a:ahLst/>
            <a:cxnLst/>
            <a:rect l="l" t="t" r="r" b="b"/>
            <a:pathLst>
              <a:path w="4836673" h="8504040">
                <a:moveTo>
                  <a:pt x="0" y="0"/>
                </a:moveTo>
                <a:lnTo>
                  <a:pt x="4836673" y="0"/>
                </a:lnTo>
                <a:lnTo>
                  <a:pt x="4836673" y="8504041"/>
                </a:lnTo>
                <a:lnTo>
                  <a:pt x="0" y="8504041"/>
                </a:lnTo>
                <a:lnTo>
                  <a:pt x="0" y="0"/>
                </a:lnTo>
                <a:close/>
              </a:path>
            </a:pathLst>
          </a:custGeom>
          <a:blipFill>
            <a:blip r:embed="rId6"/>
            <a:stretch>
              <a:fillRect/>
            </a:stretch>
          </a:blipFill>
        </p:spPr>
        <p:txBody>
          <a:bodyPr/>
          <a:lstStyle/>
          <a:p>
            <a:endParaRPr lang="en-ID"/>
          </a:p>
        </p:txBody>
      </p:sp>
      <p:sp>
        <p:nvSpPr>
          <p:cNvPr id="16" name="TextBox 16"/>
          <p:cNvSpPr txBox="1"/>
          <p:nvPr/>
        </p:nvSpPr>
        <p:spPr>
          <a:xfrm>
            <a:off x="0" y="1252901"/>
            <a:ext cx="18288000" cy="777873"/>
          </a:xfrm>
          <a:prstGeom prst="rect">
            <a:avLst/>
          </a:prstGeom>
        </p:spPr>
        <p:txBody>
          <a:bodyPr lIns="0" tIns="0" rIns="0" bIns="0" rtlCol="0" anchor="t">
            <a:spAutoFit/>
          </a:bodyPr>
          <a:lstStyle/>
          <a:p>
            <a:pPr algn="ctr">
              <a:lnSpc>
                <a:spcPts val="4900"/>
              </a:lnSpc>
            </a:pPr>
            <a:r>
              <a:rPr lang="en-US" sz="3500">
                <a:solidFill>
                  <a:srgbClr val="732E08"/>
                </a:solidFill>
                <a:latin typeface="Dimsum Semi-Bold"/>
              </a:rPr>
              <a:t>Apakah pertimbangan dan keputusan Made sudah sesuai? Mengapa demikian?</a:t>
            </a:r>
          </a:p>
        </p:txBody>
      </p:sp>
      <p:sp>
        <p:nvSpPr>
          <p:cNvPr id="17" name="TextBox 17"/>
          <p:cNvSpPr txBox="1"/>
          <p:nvPr/>
        </p:nvSpPr>
        <p:spPr>
          <a:xfrm>
            <a:off x="8870851" y="-600075"/>
            <a:ext cx="546298" cy="1872625"/>
          </a:xfrm>
          <a:prstGeom prst="rect">
            <a:avLst/>
          </a:prstGeom>
        </p:spPr>
        <p:txBody>
          <a:bodyPr lIns="0" tIns="0" rIns="0" bIns="0" rtlCol="0" anchor="t">
            <a:spAutoFit/>
          </a:bodyPr>
          <a:lstStyle/>
          <a:p>
            <a:pPr algn="ctr">
              <a:lnSpc>
                <a:spcPts val="11759"/>
              </a:lnSpc>
              <a:spcBef>
                <a:spcPct val="0"/>
              </a:spcBef>
            </a:pPr>
            <a:r>
              <a:rPr lang="en-US" sz="8399">
                <a:solidFill>
                  <a:srgbClr val="EEE3CB"/>
                </a:solidFill>
                <a:latin typeface="Dimsum Bold"/>
              </a:rPr>
              <a:t>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813</Words>
  <Application>Microsoft Office PowerPoint</Application>
  <PresentationFormat>Custom</PresentationFormat>
  <Paragraphs>28</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Poppins</vt:lpstr>
      <vt:lpstr>Dimsum Bold</vt:lpstr>
      <vt:lpstr>Dimsum Semi-Bold</vt:lpstr>
      <vt:lpstr>Calibri</vt:lpstr>
      <vt:lpstr>Arial</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[PPDP] 01.02.3-T1-5 Demostrasi Konstektual Juniargo_233153711838</dc:title>
  <cp:lastModifiedBy>Argo Juni</cp:lastModifiedBy>
  <cp:revision>3</cp:revision>
  <dcterms:created xsi:type="dcterms:W3CDTF">2006-08-16T00:00:00Z</dcterms:created>
  <dcterms:modified xsi:type="dcterms:W3CDTF">2023-10-09T11:58:44Z</dcterms:modified>
  <dc:identifier>DAFww7tw1Q4</dc:identifier>
</cp:coreProperties>
</file>